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96" r:id="rId2"/>
    <p:sldId id="374" r:id="rId3"/>
    <p:sldId id="378" r:id="rId4"/>
    <p:sldId id="375" r:id="rId5"/>
    <p:sldId id="376" r:id="rId6"/>
    <p:sldId id="380" r:id="rId7"/>
    <p:sldId id="385" r:id="rId8"/>
    <p:sldId id="377" r:id="rId9"/>
    <p:sldId id="382" r:id="rId10"/>
    <p:sldId id="306" r:id="rId11"/>
    <p:sldId id="309" r:id="rId12"/>
    <p:sldId id="297" r:id="rId13"/>
    <p:sldId id="387" r:id="rId14"/>
    <p:sldId id="388" r:id="rId15"/>
    <p:sldId id="389" r:id="rId16"/>
    <p:sldId id="359" r:id="rId17"/>
    <p:sldId id="361" r:id="rId18"/>
    <p:sldId id="258" r:id="rId19"/>
    <p:sldId id="263" r:id="rId20"/>
    <p:sldId id="265" r:id="rId21"/>
    <p:sldId id="277" r:id="rId22"/>
    <p:sldId id="268" r:id="rId23"/>
    <p:sldId id="391" r:id="rId24"/>
    <p:sldId id="362" r:id="rId25"/>
    <p:sldId id="305" r:id="rId26"/>
    <p:sldId id="269" r:id="rId27"/>
    <p:sldId id="303" r:id="rId28"/>
    <p:sldId id="271" r:id="rId29"/>
    <p:sldId id="311" r:id="rId30"/>
    <p:sldId id="392" r:id="rId31"/>
    <p:sldId id="322" r:id="rId32"/>
    <p:sldId id="318" r:id="rId33"/>
    <p:sldId id="319" r:id="rId34"/>
    <p:sldId id="320" r:id="rId35"/>
    <p:sldId id="321" r:id="rId36"/>
    <p:sldId id="358" r:id="rId37"/>
    <p:sldId id="393" r:id="rId38"/>
    <p:sldId id="313" r:id="rId39"/>
    <p:sldId id="317" r:id="rId40"/>
    <p:sldId id="275" r:id="rId41"/>
    <p:sldId id="314" r:id="rId42"/>
    <p:sldId id="316" r:id="rId43"/>
    <p:sldId id="327" r:id="rId44"/>
    <p:sldId id="394" r:id="rId45"/>
    <p:sldId id="280" r:id="rId46"/>
    <p:sldId id="325" r:id="rId47"/>
    <p:sldId id="354" r:id="rId48"/>
    <p:sldId id="363" r:id="rId49"/>
    <p:sldId id="326" r:id="rId50"/>
    <p:sldId id="324" r:id="rId51"/>
    <p:sldId id="281" r:id="rId52"/>
    <p:sldId id="372" r:id="rId53"/>
    <p:sldId id="365" r:id="rId54"/>
    <p:sldId id="366" r:id="rId55"/>
    <p:sldId id="369" r:id="rId56"/>
    <p:sldId id="371" r:id="rId57"/>
    <p:sldId id="367" r:id="rId58"/>
    <p:sldId id="355" r:id="rId59"/>
  </p:sldIdLst>
  <p:sldSz cx="2447925" cy="2016125"/>
  <p:notesSz cx="6858000" cy="9144000"/>
  <p:defaultTextStyle>
    <a:defPPr>
      <a:defRPr lang="en-US"/>
    </a:defPPr>
    <a:lvl1pPr marL="0" algn="l" defTabSz="255045" rtl="0" eaLnBrk="1" latinLnBrk="0" hangingPunct="1">
      <a:defRPr sz="500" kern="1200">
        <a:solidFill>
          <a:schemeClr val="tx1"/>
        </a:solidFill>
        <a:latin typeface="+mn-lt"/>
        <a:ea typeface="+mn-ea"/>
        <a:cs typeface="+mn-cs"/>
      </a:defRPr>
    </a:lvl1pPr>
    <a:lvl2pPr marL="127523" algn="l" defTabSz="255045" rtl="0" eaLnBrk="1" latinLnBrk="0" hangingPunct="1">
      <a:defRPr sz="500" kern="1200">
        <a:solidFill>
          <a:schemeClr val="tx1"/>
        </a:solidFill>
        <a:latin typeface="+mn-lt"/>
        <a:ea typeface="+mn-ea"/>
        <a:cs typeface="+mn-cs"/>
      </a:defRPr>
    </a:lvl2pPr>
    <a:lvl3pPr marL="255045" algn="l" defTabSz="255045" rtl="0" eaLnBrk="1" latinLnBrk="0" hangingPunct="1">
      <a:defRPr sz="500" kern="1200">
        <a:solidFill>
          <a:schemeClr val="tx1"/>
        </a:solidFill>
        <a:latin typeface="+mn-lt"/>
        <a:ea typeface="+mn-ea"/>
        <a:cs typeface="+mn-cs"/>
      </a:defRPr>
    </a:lvl3pPr>
    <a:lvl4pPr marL="382568" algn="l" defTabSz="255045" rtl="0" eaLnBrk="1" latinLnBrk="0" hangingPunct="1">
      <a:defRPr sz="500" kern="1200">
        <a:solidFill>
          <a:schemeClr val="tx1"/>
        </a:solidFill>
        <a:latin typeface="+mn-lt"/>
        <a:ea typeface="+mn-ea"/>
        <a:cs typeface="+mn-cs"/>
      </a:defRPr>
    </a:lvl4pPr>
    <a:lvl5pPr marL="510091" algn="l" defTabSz="255045" rtl="0" eaLnBrk="1" latinLnBrk="0" hangingPunct="1">
      <a:defRPr sz="500" kern="1200">
        <a:solidFill>
          <a:schemeClr val="tx1"/>
        </a:solidFill>
        <a:latin typeface="+mn-lt"/>
        <a:ea typeface="+mn-ea"/>
        <a:cs typeface="+mn-cs"/>
      </a:defRPr>
    </a:lvl5pPr>
    <a:lvl6pPr marL="637613" algn="l" defTabSz="255045" rtl="0" eaLnBrk="1" latinLnBrk="0" hangingPunct="1">
      <a:defRPr sz="500" kern="1200">
        <a:solidFill>
          <a:schemeClr val="tx1"/>
        </a:solidFill>
        <a:latin typeface="+mn-lt"/>
        <a:ea typeface="+mn-ea"/>
        <a:cs typeface="+mn-cs"/>
      </a:defRPr>
    </a:lvl6pPr>
    <a:lvl7pPr marL="765136" algn="l" defTabSz="255045" rtl="0" eaLnBrk="1" latinLnBrk="0" hangingPunct="1">
      <a:defRPr sz="500" kern="1200">
        <a:solidFill>
          <a:schemeClr val="tx1"/>
        </a:solidFill>
        <a:latin typeface="+mn-lt"/>
        <a:ea typeface="+mn-ea"/>
        <a:cs typeface="+mn-cs"/>
      </a:defRPr>
    </a:lvl7pPr>
    <a:lvl8pPr marL="892659" algn="l" defTabSz="255045" rtl="0" eaLnBrk="1" latinLnBrk="0" hangingPunct="1">
      <a:defRPr sz="500" kern="1200">
        <a:solidFill>
          <a:schemeClr val="tx1"/>
        </a:solidFill>
        <a:latin typeface="+mn-lt"/>
        <a:ea typeface="+mn-ea"/>
        <a:cs typeface="+mn-cs"/>
      </a:defRPr>
    </a:lvl8pPr>
    <a:lvl9pPr marL="1020181" algn="l" defTabSz="255045" rtl="0" eaLnBrk="1" latinLnBrk="0" hangingPunct="1">
      <a:defRPr sz="5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2B1263E-33F0-48F1-A451-6D349CC2E8A2}">
          <p14:sldIdLst>
            <p14:sldId id="296"/>
            <p14:sldId id="374"/>
            <p14:sldId id="378"/>
            <p14:sldId id="375"/>
            <p14:sldId id="376"/>
            <p14:sldId id="380"/>
            <p14:sldId id="385"/>
            <p14:sldId id="377"/>
            <p14:sldId id="382"/>
            <p14:sldId id="306"/>
            <p14:sldId id="309"/>
            <p14:sldId id="297"/>
            <p14:sldId id="387"/>
            <p14:sldId id="388"/>
            <p14:sldId id="389"/>
            <p14:sldId id="359"/>
            <p14:sldId id="361"/>
            <p14:sldId id="258"/>
            <p14:sldId id="263"/>
            <p14:sldId id="265"/>
            <p14:sldId id="277"/>
            <p14:sldId id="268"/>
            <p14:sldId id="391"/>
            <p14:sldId id="362"/>
            <p14:sldId id="305"/>
            <p14:sldId id="269"/>
            <p14:sldId id="303"/>
            <p14:sldId id="271"/>
            <p14:sldId id="311"/>
            <p14:sldId id="392"/>
            <p14:sldId id="322"/>
            <p14:sldId id="318"/>
            <p14:sldId id="319"/>
            <p14:sldId id="320"/>
            <p14:sldId id="321"/>
            <p14:sldId id="358"/>
          </p14:sldIdLst>
        </p14:section>
        <p14:section name="Signalling" id="{B3EC19BA-24E2-4BD1-B174-0858E4BFEAA8}">
          <p14:sldIdLst>
            <p14:sldId id="393"/>
            <p14:sldId id="313"/>
            <p14:sldId id="317"/>
            <p14:sldId id="275"/>
            <p14:sldId id="314"/>
            <p14:sldId id="316"/>
            <p14:sldId id="327"/>
            <p14:sldId id="394"/>
            <p14:sldId id="280"/>
            <p14:sldId id="325"/>
            <p14:sldId id="354"/>
            <p14:sldId id="363"/>
            <p14:sldId id="326"/>
            <p14:sldId id="324"/>
            <p14:sldId id="281"/>
            <p14:sldId id="372"/>
            <p14:sldId id="365"/>
            <p14:sldId id="366"/>
            <p14:sldId id="369"/>
            <p14:sldId id="371"/>
            <p14:sldId id="367"/>
            <p14:sldId id="355"/>
          </p14:sldIdLst>
        </p14:section>
      </p14:sectionLst>
    </p:ext>
    <p:ext uri="{EFAFB233-063F-42B5-8137-9DF3F51BA10A}">
      <p15:sldGuideLst xmlns:p15="http://schemas.microsoft.com/office/powerpoint/2012/main">
        <p15:guide id="1" orient="horz" pos="635">
          <p15:clr>
            <a:srgbClr val="A4A3A4"/>
          </p15:clr>
        </p15:guide>
        <p15:guide id="2" pos="77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1" autoAdjust="0"/>
    <p:restoredTop sz="93447" autoAdjust="0"/>
  </p:normalViewPr>
  <p:slideViewPr>
    <p:cSldViewPr>
      <p:cViewPr>
        <p:scale>
          <a:sx n="400" d="100"/>
          <a:sy n="400" d="100"/>
        </p:scale>
        <p:origin x="192" y="-2472"/>
      </p:cViewPr>
      <p:guideLst>
        <p:guide orient="horz" pos="635"/>
        <p:guide pos="77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88C56E-3B54-4ACD-B287-83505FC98C81}" type="datetimeFigureOut">
              <a:rPr lang="en-GB" smtClean="0"/>
              <a:t>11/12/2023</a:t>
            </a:fld>
            <a:endParaRPr lang="en-GB"/>
          </a:p>
        </p:txBody>
      </p:sp>
      <p:sp>
        <p:nvSpPr>
          <p:cNvPr id="4" name="Slide Image Placeholder 3"/>
          <p:cNvSpPr>
            <a:spLocks noGrp="1" noRot="1" noChangeAspect="1"/>
          </p:cNvSpPr>
          <p:nvPr>
            <p:ph type="sldImg" idx="2"/>
          </p:nvPr>
        </p:nvSpPr>
        <p:spPr>
          <a:xfrm>
            <a:off x="1347788" y="685800"/>
            <a:ext cx="4162425"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4D0C64-DAF2-42F0-A06C-5E63B27687D1}" type="slidenum">
              <a:rPr lang="en-GB" smtClean="0"/>
              <a:t>‹#›</a:t>
            </a:fld>
            <a:endParaRPr lang="en-GB"/>
          </a:p>
        </p:txBody>
      </p:sp>
    </p:spTree>
    <p:extLst>
      <p:ext uri="{BB962C8B-B14F-4D97-AF65-F5344CB8AC3E}">
        <p14:creationId xmlns:p14="http://schemas.microsoft.com/office/powerpoint/2010/main" val="263425356"/>
      </p:ext>
    </p:extLst>
  </p:cSld>
  <p:clrMap bg1="lt1" tx1="dk1" bg2="lt2" tx2="dk2" accent1="accent1" accent2="accent2" accent3="accent3" accent4="accent4" accent5="accent5" accent6="accent6" hlink="hlink" folHlink="folHlink"/>
  <p:notesStyle>
    <a:lvl1pPr marL="0" algn="l" defTabSz="255045" rtl="0" eaLnBrk="1" latinLnBrk="0" hangingPunct="1">
      <a:defRPr sz="300" kern="1200">
        <a:solidFill>
          <a:schemeClr val="tx1"/>
        </a:solidFill>
        <a:latin typeface="+mn-lt"/>
        <a:ea typeface="+mn-ea"/>
        <a:cs typeface="+mn-cs"/>
      </a:defRPr>
    </a:lvl1pPr>
    <a:lvl2pPr marL="127523" algn="l" defTabSz="255045" rtl="0" eaLnBrk="1" latinLnBrk="0" hangingPunct="1">
      <a:defRPr sz="300" kern="1200">
        <a:solidFill>
          <a:schemeClr val="tx1"/>
        </a:solidFill>
        <a:latin typeface="+mn-lt"/>
        <a:ea typeface="+mn-ea"/>
        <a:cs typeface="+mn-cs"/>
      </a:defRPr>
    </a:lvl2pPr>
    <a:lvl3pPr marL="255045" algn="l" defTabSz="255045" rtl="0" eaLnBrk="1" latinLnBrk="0" hangingPunct="1">
      <a:defRPr sz="300" kern="1200">
        <a:solidFill>
          <a:schemeClr val="tx1"/>
        </a:solidFill>
        <a:latin typeface="+mn-lt"/>
        <a:ea typeface="+mn-ea"/>
        <a:cs typeface="+mn-cs"/>
      </a:defRPr>
    </a:lvl3pPr>
    <a:lvl4pPr marL="382568" algn="l" defTabSz="255045" rtl="0" eaLnBrk="1" latinLnBrk="0" hangingPunct="1">
      <a:defRPr sz="300" kern="1200">
        <a:solidFill>
          <a:schemeClr val="tx1"/>
        </a:solidFill>
        <a:latin typeface="+mn-lt"/>
        <a:ea typeface="+mn-ea"/>
        <a:cs typeface="+mn-cs"/>
      </a:defRPr>
    </a:lvl4pPr>
    <a:lvl5pPr marL="510091" algn="l" defTabSz="255045" rtl="0" eaLnBrk="1" latinLnBrk="0" hangingPunct="1">
      <a:defRPr sz="300" kern="1200">
        <a:solidFill>
          <a:schemeClr val="tx1"/>
        </a:solidFill>
        <a:latin typeface="+mn-lt"/>
        <a:ea typeface="+mn-ea"/>
        <a:cs typeface="+mn-cs"/>
      </a:defRPr>
    </a:lvl5pPr>
    <a:lvl6pPr marL="637613" algn="l" defTabSz="255045" rtl="0" eaLnBrk="1" latinLnBrk="0" hangingPunct="1">
      <a:defRPr sz="300" kern="1200">
        <a:solidFill>
          <a:schemeClr val="tx1"/>
        </a:solidFill>
        <a:latin typeface="+mn-lt"/>
        <a:ea typeface="+mn-ea"/>
        <a:cs typeface="+mn-cs"/>
      </a:defRPr>
    </a:lvl6pPr>
    <a:lvl7pPr marL="765136" algn="l" defTabSz="255045" rtl="0" eaLnBrk="1" latinLnBrk="0" hangingPunct="1">
      <a:defRPr sz="300" kern="1200">
        <a:solidFill>
          <a:schemeClr val="tx1"/>
        </a:solidFill>
        <a:latin typeface="+mn-lt"/>
        <a:ea typeface="+mn-ea"/>
        <a:cs typeface="+mn-cs"/>
      </a:defRPr>
    </a:lvl7pPr>
    <a:lvl8pPr marL="892659" algn="l" defTabSz="255045" rtl="0" eaLnBrk="1" latinLnBrk="0" hangingPunct="1">
      <a:defRPr sz="300" kern="1200">
        <a:solidFill>
          <a:schemeClr val="tx1"/>
        </a:solidFill>
        <a:latin typeface="+mn-lt"/>
        <a:ea typeface="+mn-ea"/>
        <a:cs typeface="+mn-cs"/>
      </a:defRPr>
    </a:lvl8pPr>
    <a:lvl9pPr marL="1020181" algn="l" defTabSz="255045" rtl="0" eaLnBrk="1" latinLnBrk="0" hangingPunct="1">
      <a:defRPr sz="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7788" y="685800"/>
            <a:ext cx="4162425" cy="3429000"/>
          </a:xfrm>
        </p:spPr>
      </p:sp>
      <p:sp>
        <p:nvSpPr>
          <p:cNvPr id="3" name="Notes Placeholder 2"/>
          <p:cNvSpPr>
            <a:spLocks noGrp="1"/>
          </p:cNvSpPr>
          <p:nvPr>
            <p:ph type="body" idx="1"/>
          </p:nvPr>
        </p:nvSpPr>
        <p:spPr/>
        <p:txBody>
          <a:bodyPr/>
          <a:lstStyle/>
          <a:p>
            <a:r>
              <a:rPr lang="en-GB" dirty="0"/>
              <a:t>No academic  -no historian - no techy! So apologies in advance for the quality of some of the material </a:t>
            </a:r>
          </a:p>
          <a:p>
            <a:r>
              <a:rPr lang="en-GB" dirty="0"/>
              <a:t>Fascinated by the origins  ,range and scale of developments  and huge admiration for my predecessors.</a:t>
            </a:r>
          </a:p>
          <a:p>
            <a:r>
              <a:rPr lang="en-GB" dirty="0"/>
              <a:t>Hopefully by the end you will understand and share some of my enthusiasm </a:t>
            </a:r>
          </a:p>
        </p:txBody>
      </p:sp>
      <p:sp>
        <p:nvSpPr>
          <p:cNvPr id="4" name="Slide Number Placeholder 3"/>
          <p:cNvSpPr>
            <a:spLocks noGrp="1"/>
          </p:cNvSpPr>
          <p:nvPr>
            <p:ph type="sldNum" sz="quarter" idx="10"/>
          </p:nvPr>
        </p:nvSpPr>
        <p:spPr/>
        <p:txBody>
          <a:bodyPr/>
          <a:lstStyle/>
          <a:p>
            <a:fld id="{CA4D0C64-DAF2-42F0-A06C-5E63B27687D1}" type="slidenum">
              <a:rPr lang="en-GB" smtClean="0"/>
              <a:t>1</a:t>
            </a:fld>
            <a:endParaRPr lang="en-GB"/>
          </a:p>
        </p:txBody>
      </p:sp>
    </p:spTree>
    <p:extLst>
      <p:ext uri="{BB962C8B-B14F-4D97-AF65-F5344CB8AC3E}">
        <p14:creationId xmlns:p14="http://schemas.microsoft.com/office/powerpoint/2010/main" val="365711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7788" y="685800"/>
            <a:ext cx="4162425" cy="3429000"/>
          </a:xfrm>
        </p:spPr>
      </p:sp>
      <p:sp>
        <p:nvSpPr>
          <p:cNvPr id="3" name="Notes Placeholder 2"/>
          <p:cNvSpPr>
            <a:spLocks noGrp="1"/>
          </p:cNvSpPr>
          <p:nvPr>
            <p:ph type="body" idx="1"/>
          </p:nvPr>
        </p:nvSpPr>
        <p:spPr/>
        <p:txBody>
          <a:bodyPr/>
          <a:lstStyle/>
          <a:p>
            <a:r>
              <a:rPr lang="en-GB" dirty="0"/>
              <a:t>Barkers tower – end of city walls – Ferry</a:t>
            </a:r>
            <a:r>
              <a:rPr lang="en-GB" baseline="0" dirty="0"/>
              <a:t> -</a:t>
            </a:r>
            <a:r>
              <a:rPr lang="en-GB" dirty="0"/>
              <a:t>Lendal Bridge 1863</a:t>
            </a:r>
          </a:p>
        </p:txBody>
      </p:sp>
      <p:sp>
        <p:nvSpPr>
          <p:cNvPr id="4" name="Slide Number Placeholder 3"/>
          <p:cNvSpPr>
            <a:spLocks noGrp="1"/>
          </p:cNvSpPr>
          <p:nvPr>
            <p:ph type="sldNum" sz="quarter" idx="10"/>
          </p:nvPr>
        </p:nvSpPr>
        <p:spPr/>
        <p:txBody>
          <a:bodyPr/>
          <a:lstStyle/>
          <a:p>
            <a:fld id="{CA4D0C64-DAF2-42F0-A06C-5E63B27687D1}" type="slidenum">
              <a:rPr lang="en-GB" smtClean="0"/>
              <a:t>16</a:t>
            </a:fld>
            <a:endParaRPr lang="en-GB"/>
          </a:p>
        </p:txBody>
      </p:sp>
    </p:spTree>
    <p:extLst>
      <p:ext uri="{BB962C8B-B14F-4D97-AF65-F5344CB8AC3E}">
        <p14:creationId xmlns:p14="http://schemas.microsoft.com/office/powerpoint/2010/main" val="9013298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7788" y="685800"/>
            <a:ext cx="4162425" cy="3429000"/>
          </a:xfrm>
        </p:spPr>
      </p:sp>
      <p:sp>
        <p:nvSpPr>
          <p:cNvPr id="3" name="Notes Placeholder 2"/>
          <p:cNvSpPr>
            <a:spLocks noGrp="1"/>
          </p:cNvSpPr>
          <p:nvPr>
            <p:ph type="body" idx="1"/>
          </p:nvPr>
        </p:nvSpPr>
        <p:spPr/>
        <p:txBody>
          <a:bodyPr/>
          <a:lstStyle/>
          <a:p>
            <a:r>
              <a:rPr lang="en-GB" dirty="0"/>
              <a:t>North</a:t>
            </a:r>
            <a:r>
              <a:rPr lang="en-GB" baseline="0" dirty="0"/>
              <a:t> </a:t>
            </a:r>
            <a:r>
              <a:rPr lang="en-GB" dirty="0"/>
              <a:t>Street Postern – GT Andrews 1840 – Second breach of city walls for railways – shorter access  to city from</a:t>
            </a:r>
            <a:r>
              <a:rPr lang="en-GB" baseline="0" dirty="0"/>
              <a:t> </a:t>
            </a:r>
            <a:r>
              <a:rPr lang="en-GB" dirty="0"/>
              <a:t> GNE coal depot. </a:t>
            </a:r>
          </a:p>
          <a:p>
            <a:r>
              <a:rPr lang="en-GB" dirty="0"/>
              <a:t>Speed of developments </a:t>
            </a:r>
          </a:p>
          <a:p>
            <a:r>
              <a:rPr lang="en-GB" dirty="0"/>
              <a:t>GNE Board decisions 1840  7</a:t>
            </a:r>
            <a:r>
              <a:rPr lang="en-GB" baseline="30000" dirty="0"/>
              <a:t>th</a:t>
            </a:r>
            <a:r>
              <a:rPr lang="en-GB" dirty="0"/>
              <a:t> April – GTA to agree route with City Surveyor -  5</a:t>
            </a:r>
            <a:r>
              <a:rPr lang="en-GB" baseline="30000" dirty="0"/>
              <a:t>th</a:t>
            </a:r>
            <a:r>
              <a:rPr lang="en-GB" dirty="0"/>
              <a:t> May approve design  - 6</a:t>
            </a:r>
            <a:r>
              <a:rPr lang="en-GB" baseline="30000" dirty="0"/>
              <a:t>th</a:t>
            </a:r>
            <a:r>
              <a:rPr lang="en-GB" dirty="0"/>
              <a:t> June Agree contracts.</a:t>
            </a:r>
          </a:p>
          <a:p>
            <a:endParaRPr lang="en-GB" dirty="0"/>
          </a:p>
        </p:txBody>
      </p:sp>
      <p:sp>
        <p:nvSpPr>
          <p:cNvPr id="4" name="Slide Number Placeholder 3"/>
          <p:cNvSpPr>
            <a:spLocks noGrp="1"/>
          </p:cNvSpPr>
          <p:nvPr>
            <p:ph type="sldNum" sz="quarter" idx="10"/>
          </p:nvPr>
        </p:nvSpPr>
        <p:spPr/>
        <p:txBody>
          <a:bodyPr/>
          <a:lstStyle/>
          <a:p>
            <a:fld id="{CA4D0C64-DAF2-42F0-A06C-5E63B27687D1}" type="slidenum">
              <a:rPr lang="en-GB" smtClean="0"/>
              <a:t>17</a:t>
            </a:fld>
            <a:endParaRPr lang="en-GB"/>
          </a:p>
        </p:txBody>
      </p:sp>
    </p:spTree>
    <p:extLst>
      <p:ext uri="{BB962C8B-B14F-4D97-AF65-F5344CB8AC3E}">
        <p14:creationId xmlns:p14="http://schemas.microsoft.com/office/powerpoint/2010/main" val="36619749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7788" y="685800"/>
            <a:ext cx="4162425" cy="3429000"/>
          </a:xfrm>
        </p:spPr>
      </p:sp>
      <p:sp>
        <p:nvSpPr>
          <p:cNvPr id="3" name="Notes Placeholder 2"/>
          <p:cNvSpPr>
            <a:spLocks noGrp="1"/>
          </p:cNvSpPr>
          <p:nvPr>
            <p:ph type="body" idx="1"/>
          </p:nvPr>
        </p:nvSpPr>
        <p:spPr/>
        <p:txBody>
          <a:bodyPr/>
          <a:lstStyle/>
          <a:p>
            <a:r>
              <a:rPr lang="en-GB" dirty="0"/>
              <a:t>1845 The freight arch – the third</a:t>
            </a:r>
            <a:r>
              <a:rPr lang="en-GB" baseline="0" dirty="0"/>
              <a:t> breach of the walls  1878 new freight depot</a:t>
            </a:r>
          </a:p>
          <a:p>
            <a:r>
              <a:rPr lang="en-GB" baseline="0" dirty="0"/>
              <a:t>Sack Warehouse </a:t>
            </a:r>
            <a:endParaRPr lang="en-GB" dirty="0"/>
          </a:p>
        </p:txBody>
      </p:sp>
      <p:sp>
        <p:nvSpPr>
          <p:cNvPr id="4" name="Slide Number Placeholder 3"/>
          <p:cNvSpPr>
            <a:spLocks noGrp="1"/>
          </p:cNvSpPr>
          <p:nvPr>
            <p:ph type="sldNum" sz="quarter" idx="10"/>
          </p:nvPr>
        </p:nvSpPr>
        <p:spPr/>
        <p:txBody>
          <a:bodyPr/>
          <a:lstStyle/>
          <a:p>
            <a:fld id="{CA4D0C64-DAF2-42F0-A06C-5E63B27687D1}" type="slidenum">
              <a:rPr lang="en-GB" smtClean="0"/>
              <a:t>18</a:t>
            </a:fld>
            <a:endParaRPr lang="en-GB"/>
          </a:p>
        </p:txBody>
      </p:sp>
    </p:spTree>
    <p:extLst>
      <p:ext uri="{BB962C8B-B14F-4D97-AF65-F5344CB8AC3E}">
        <p14:creationId xmlns:p14="http://schemas.microsoft.com/office/powerpoint/2010/main" val="34490103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7788" y="685800"/>
            <a:ext cx="4162425" cy="3429000"/>
          </a:xfrm>
        </p:spPr>
      </p:sp>
      <p:sp>
        <p:nvSpPr>
          <p:cNvPr id="3" name="Notes Placeholder 2"/>
          <p:cNvSpPr>
            <a:spLocks noGrp="1"/>
          </p:cNvSpPr>
          <p:nvPr>
            <p:ph type="body" idx="1"/>
          </p:nvPr>
        </p:nvSpPr>
        <p:spPr/>
        <p:txBody>
          <a:bodyPr/>
          <a:lstStyle/>
          <a:p>
            <a:r>
              <a:rPr lang="en-GB" dirty="0"/>
              <a:t>1880’s -  Scarborough lines looking North - </a:t>
            </a:r>
            <a:r>
              <a:rPr lang="en-GB" dirty="0" err="1"/>
              <a:t>Lendall</a:t>
            </a:r>
            <a:r>
              <a:rPr lang="en-GB" dirty="0"/>
              <a:t> bridge opened 1863 </a:t>
            </a:r>
          </a:p>
          <a:p>
            <a:r>
              <a:rPr lang="en-GB" dirty="0"/>
              <a:t>Yorkshire Club being built  - note carriage lights</a:t>
            </a:r>
          </a:p>
        </p:txBody>
      </p:sp>
      <p:sp>
        <p:nvSpPr>
          <p:cNvPr id="4" name="Slide Number Placeholder 3"/>
          <p:cNvSpPr>
            <a:spLocks noGrp="1"/>
          </p:cNvSpPr>
          <p:nvPr>
            <p:ph type="sldNum" sz="quarter" idx="10"/>
          </p:nvPr>
        </p:nvSpPr>
        <p:spPr/>
        <p:txBody>
          <a:bodyPr/>
          <a:lstStyle/>
          <a:p>
            <a:fld id="{CA4D0C64-DAF2-42F0-A06C-5E63B27687D1}" type="slidenum">
              <a:rPr lang="en-GB" smtClean="0"/>
              <a:t>19</a:t>
            </a:fld>
            <a:endParaRPr lang="en-GB"/>
          </a:p>
        </p:txBody>
      </p:sp>
    </p:spTree>
    <p:extLst>
      <p:ext uri="{BB962C8B-B14F-4D97-AF65-F5344CB8AC3E}">
        <p14:creationId xmlns:p14="http://schemas.microsoft.com/office/powerpoint/2010/main" val="22808635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7788" y="685800"/>
            <a:ext cx="4162425" cy="3429000"/>
          </a:xfrm>
        </p:spPr>
      </p:sp>
      <p:sp>
        <p:nvSpPr>
          <p:cNvPr id="3" name="Notes Placeholder 2"/>
          <p:cNvSpPr>
            <a:spLocks noGrp="1"/>
          </p:cNvSpPr>
          <p:nvPr>
            <p:ph type="body" idx="1"/>
          </p:nvPr>
        </p:nvSpPr>
        <p:spPr/>
        <p:txBody>
          <a:bodyPr/>
          <a:lstStyle/>
          <a:p>
            <a:r>
              <a:rPr lang="en-GB" dirty="0"/>
              <a:t>1890’s Scarborough platforms – now site of war memorial</a:t>
            </a:r>
          </a:p>
          <a:p>
            <a:r>
              <a:rPr lang="en-GB" dirty="0"/>
              <a:t>1</a:t>
            </a:r>
            <a:r>
              <a:rPr lang="en-GB" baseline="30000" dirty="0"/>
              <a:t>st</a:t>
            </a:r>
            <a:r>
              <a:rPr lang="en-GB" dirty="0"/>
              <a:t> Class refreshment rooms</a:t>
            </a:r>
          </a:p>
          <a:p>
            <a:r>
              <a:rPr lang="en-GB" dirty="0"/>
              <a:t>Left original Restaurant and railway museum – cab road roof</a:t>
            </a:r>
            <a:r>
              <a:rPr lang="en-GB" baseline="0" dirty="0"/>
              <a:t> in centre.</a:t>
            </a:r>
            <a:endParaRPr lang="en-GB" dirty="0"/>
          </a:p>
        </p:txBody>
      </p:sp>
      <p:sp>
        <p:nvSpPr>
          <p:cNvPr id="4" name="Slide Number Placeholder 3"/>
          <p:cNvSpPr>
            <a:spLocks noGrp="1"/>
          </p:cNvSpPr>
          <p:nvPr>
            <p:ph type="sldNum" sz="quarter" idx="10"/>
          </p:nvPr>
        </p:nvSpPr>
        <p:spPr/>
        <p:txBody>
          <a:bodyPr/>
          <a:lstStyle/>
          <a:p>
            <a:fld id="{CA4D0C64-DAF2-42F0-A06C-5E63B27687D1}" type="slidenum">
              <a:rPr lang="en-GB" smtClean="0"/>
              <a:t>20</a:t>
            </a:fld>
            <a:endParaRPr lang="en-GB"/>
          </a:p>
        </p:txBody>
      </p:sp>
    </p:spTree>
    <p:extLst>
      <p:ext uri="{BB962C8B-B14F-4D97-AF65-F5344CB8AC3E}">
        <p14:creationId xmlns:p14="http://schemas.microsoft.com/office/powerpoint/2010/main" val="11284731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7788" y="685800"/>
            <a:ext cx="4162425" cy="3429000"/>
          </a:xfrm>
        </p:spPr>
      </p:sp>
      <p:sp>
        <p:nvSpPr>
          <p:cNvPr id="3" name="Notes Placeholder 2"/>
          <p:cNvSpPr>
            <a:spLocks noGrp="1"/>
          </p:cNvSpPr>
          <p:nvPr>
            <p:ph type="body" idx="1"/>
          </p:nvPr>
        </p:nvSpPr>
        <p:spPr/>
        <p:txBody>
          <a:bodyPr/>
          <a:lstStyle/>
          <a:p>
            <a:r>
              <a:rPr lang="en-GB" dirty="0"/>
              <a:t>Looking north from Scarborough platform entrance (war memorial) to site of 1906 NER HQ</a:t>
            </a:r>
          </a:p>
        </p:txBody>
      </p:sp>
      <p:sp>
        <p:nvSpPr>
          <p:cNvPr id="4" name="Slide Number Placeholder 3"/>
          <p:cNvSpPr>
            <a:spLocks noGrp="1"/>
          </p:cNvSpPr>
          <p:nvPr>
            <p:ph type="sldNum" sz="quarter" idx="10"/>
          </p:nvPr>
        </p:nvSpPr>
        <p:spPr/>
        <p:txBody>
          <a:bodyPr/>
          <a:lstStyle/>
          <a:p>
            <a:fld id="{CA4D0C64-DAF2-42F0-A06C-5E63B27687D1}" type="slidenum">
              <a:rPr lang="en-GB" smtClean="0"/>
              <a:t>21</a:t>
            </a:fld>
            <a:endParaRPr lang="en-GB"/>
          </a:p>
        </p:txBody>
      </p:sp>
    </p:spTree>
    <p:extLst>
      <p:ext uri="{BB962C8B-B14F-4D97-AF65-F5344CB8AC3E}">
        <p14:creationId xmlns:p14="http://schemas.microsoft.com/office/powerpoint/2010/main" val="8168327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7788" y="685800"/>
            <a:ext cx="4162425" cy="3429000"/>
          </a:xfrm>
        </p:spPr>
      </p:sp>
      <p:sp>
        <p:nvSpPr>
          <p:cNvPr id="3" name="Notes Placeholder 2"/>
          <p:cNvSpPr>
            <a:spLocks noGrp="1"/>
          </p:cNvSpPr>
          <p:nvPr>
            <p:ph type="body" idx="1"/>
          </p:nvPr>
        </p:nvSpPr>
        <p:spPr/>
        <p:txBody>
          <a:bodyPr/>
          <a:lstStyle/>
          <a:p>
            <a:r>
              <a:rPr lang="en-GB" dirty="0"/>
              <a:t>1865 - Operating bottlenecks need for station outside the walls </a:t>
            </a:r>
          </a:p>
          <a:p>
            <a:r>
              <a:rPr lang="en-GB" dirty="0"/>
              <a:t>Line of new railway – Holgate </a:t>
            </a:r>
            <a:r>
              <a:rPr lang="en-GB" baseline="0" dirty="0"/>
              <a:t> 7 </a:t>
            </a:r>
            <a:r>
              <a:rPr lang="en-GB" baseline="0" dirty="0" err="1"/>
              <a:t>Leaman</a:t>
            </a:r>
            <a:r>
              <a:rPr lang="en-GB" baseline="0" dirty="0"/>
              <a:t> Road bridges </a:t>
            </a:r>
            <a:endParaRPr lang="en-GB" dirty="0"/>
          </a:p>
          <a:p>
            <a:r>
              <a:rPr lang="en-GB" dirty="0"/>
              <a:t>Note roundhouse</a:t>
            </a:r>
            <a:r>
              <a:rPr lang="en-GB" baseline="0" dirty="0"/>
              <a:t> engine sheds – now site of Network Rail IECC</a:t>
            </a:r>
            <a:endParaRPr lang="en-GB" dirty="0"/>
          </a:p>
        </p:txBody>
      </p:sp>
      <p:sp>
        <p:nvSpPr>
          <p:cNvPr id="4" name="Slide Number Placeholder 3"/>
          <p:cNvSpPr>
            <a:spLocks noGrp="1"/>
          </p:cNvSpPr>
          <p:nvPr>
            <p:ph type="sldNum" sz="quarter" idx="10"/>
          </p:nvPr>
        </p:nvSpPr>
        <p:spPr/>
        <p:txBody>
          <a:bodyPr/>
          <a:lstStyle/>
          <a:p>
            <a:fld id="{CA4D0C64-DAF2-42F0-A06C-5E63B27687D1}" type="slidenum">
              <a:rPr lang="en-GB" smtClean="0"/>
              <a:t>22</a:t>
            </a:fld>
            <a:endParaRPr lang="en-GB"/>
          </a:p>
        </p:txBody>
      </p:sp>
    </p:spTree>
    <p:extLst>
      <p:ext uri="{BB962C8B-B14F-4D97-AF65-F5344CB8AC3E}">
        <p14:creationId xmlns:p14="http://schemas.microsoft.com/office/powerpoint/2010/main" val="20726476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7788" y="685800"/>
            <a:ext cx="4162425" cy="3429000"/>
          </a:xfrm>
        </p:spPr>
      </p:sp>
      <p:sp>
        <p:nvSpPr>
          <p:cNvPr id="3" name="Notes Placeholder 2"/>
          <p:cNvSpPr>
            <a:spLocks noGrp="1"/>
          </p:cNvSpPr>
          <p:nvPr>
            <p:ph type="body" idx="1"/>
          </p:nvPr>
        </p:nvSpPr>
        <p:spPr/>
        <p:txBody>
          <a:bodyPr/>
          <a:lstStyle/>
          <a:p>
            <a:r>
              <a:rPr lang="en-GB" dirty="0"/>
              <a:t>Henry Tennant, NER General Manager ,1871 -1891</a:t>
            </a:r>
          </a:p>
          <a:p>
            <a:r>
              <a:rPr lang="en-GB" dirty="0"/>
              <a:t>NER Accountant 1854 -1871</a:t>
            </a:r>
          </a:p>
          <a:p>
            <a:r>
              <a:rPr lang="en-GB" dirty="0"/>
              <a:t>Rebuilt Scarborough Bridge  1874 - New station 1877 -  Freight depot 1877  – New</a:t>
            </a:r>
            <a:r>
              <a:rPr lang="en-GB" baseline="0" dirty="0"/>
              <a:t> Station Hotel 1878 – YRI 1889</a:t>
            </a:r>
            <a:endParaRPr lang="en-GB" dirty="0"/>
          </a:p>
          <a:p>
            <a:r>
              <a:rPr lang="en-GB" dirty="0"/>
              <a:t>Quaker</a:t>
            </a:r>
            <a:r>
              <a:rPr lang="en-GB" baseline="0" dirty="0"/>
              <a:t> – Education Reform – Temperance – Trade Unions </a:t>
            </a:r>
          </a:p>
          <a:p>
            <a:r>
              <a:rPr lang="en-GB" baseline="0" dirty="0"/>
              <a:t>NER Director 1891-1910</a:t>
            </a:r>
            <a:endParaRPr lang="en-GB" dirty="0"/>
          </a:p>
        </p:txBody>
      </p:sp>
      <p:sp>
        <p:nvSpPr>
          <p:cNvPr id="4" name="Slide Number Placeholder 3"/>
          <p:cNvSpPr>
            <a:spLocks noGrp="1"/>
          </p:cNvSpPr>
          <p:nvPr>
            <p:ph type="sldNum" sz="quarter" idx="10"/>
          </p:nvPr>
        </p:nvSpPr>
        <p:spPr/>
        <p:txBody>
          <a:bodyPr/>
          <a:lstStyle/>
          <a:p>
            <a:fld id="{CA4D0C64-DAF2-42F0-A06C-5E63B27687D1}" type="slidenum">
              <a:rPr lang="en-GB" smtClean="0"/>
              <a:t>24</a:t>
            </a:fld>
            <a:endParaRPr lang="en-GB"/>
          </a:p>
        </p:txBody>
      </p:sp>
    </p:spTree>
    <p:extLst>
      <p:ext uri="{BB962C8B-B14F-4D97-AF65-F5344CB8AC3E}">
        <p14:creationId xmlns:p14="http://schemas.microsoft.com/office/powerpoint/2010/main" val="32311336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7788" y="685800"/>
            <a:ext cx="4162425" cy="3429000"/>
          </a:xfrm>
        </p:spPr>
      </p:sp>
      <p:sp>
        <p:nvSpPr>
          <p:cNvPr id="3" name="Notes Placeholder 2"/>
          <p:cNvSpPr>
            <a:spLocks noGrp="1"/>
          </p:cNvSpPr>
          <p:nvPr>
            <p:ph type="body" idx="1"/>
          </p:nvPr>
        </p:nvSpPr>
        <p:spPr/>
        <p:txBody>
          <a:bodyPr/>
          <a:lstStyle/>
          <a:p>
            <a:r>
              <a:rPr lang="en-GB" dirty="0"/>
              <a:t>New Station 1877</a:t>
            </a:r>
            <a:r>
              <a:rPr lang="en-GB" baseline="0" dirty="0"/>
              <a:t> –Thomas Prosser NER Architect and William Bell who succeeded him in 1874</a:t>
            </a:r>
          </a:p>
          <a:p>
            <a:r>
              <a:rPr lang="en-GB" baseline="0" dirty="0"/>
              <a:t>Portico carriage way </a:t>
            </a:r>
            <a:endParaRPr lang="en-GB" dirty="0"/>
          </a:p>
        </p:txBody>
      </p:sp>
      <p:sp>
        <p:nvSpPr>
          <p:cNvPr id="4" name="Slide Number Placeholder 3"/>
          <p:cNvSpPr>
            <a:spLocks noGrp="1"/>
          </p:cNvSpPr>
          <p:nvPr>
            <p:ph type="sldNum" sz="quarter" idx="10"/>
          </p:nvPr>
        </p:nvSpPr>
        <p:spPr/>
        <p:txBody>
          <a:bodyPr/>
          <a:lstStyle/>
          <a:p>
            <a:fld id="{CA4D0C64-DAF2-42F0-A06C-5E63B27687D1}" type="slidenum">
              <a:rPr lang="en-GB" smtClean="0"/>
              <a:t>25</a:t>
            </a:fld>
            <a:endParaRPr lang="en-GB"/>
          </a:p>
        </p:txBody>
      </p:sp>
    </p:spTree>
    <p:extLst>
      <p:ext uri="{BB962C8B-B14F-4D97-AF65-F5344CB8AC3E}">
        <p14:creationId xmlns:p14="http://schemas.microsoft.com/office/powerpoint/2010/main" val="620923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7788" y="685800"/>
            <a:ext cx="4162425"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A4D0C64-DAF2-42F0-A06C-5E63B27687D1}" type="slidenum">
              <a:rPr lang="en-GB" smtClean="0"/>
              <a:t>26</a:t>
            </a:fld>
            <a:endParaRPr lang="en-GB"/>
          </a:p>
        </p:txBody>
      </p:sp>
    </p:spTree>
    <p:extLst>
      <p:ext uri="{BB962C8B-B14F-4D97-AF65-F5344CB8AC3E}">
        <p14:creationId xmlns:p14="http://schemas.microsoft.com/office/powerpoint/2010/main" val="4059553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A4D0C64-DAF2-42F0-A06C-5E63B27687D1}" type="slidenum">
              <a:rPr lang="en-GB" smtClean="0"/>
              <a:t>3</a:t>
            </a:fld>
            <a:endParaRPr lang="en-GB"/>
          </a:p>
        </p:txBody>
      </p:sp>
    </p:spTree>
    <p:extLst>
      <p:ext uri="{BB962C8B-B14F-4D97-AF65-F5344CB8AC3E}">
        <p14:creationId xmlns:p14="http://schemas.microsoft.com/office/powerpoint/2010/main" val="34531335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7788" y="685800"/>
            <a:ext cx="4162425" cy="3429000"/>
          </a:xfrm>
        </p:spPr>
      </p:sp>
      <p:sp>
        <p:nvSpPr>
          <p:cNvPr id="3" name="Notes Placeholder 2"/>
          <p:cNvSpPr>
            <a:spLocks noGrp="1"/>
          </p:cNvSpPr>
          <p:nvPr>
            <p:ph type="body" idx="1"/>
          </p:nvPr>
        </p:nvSpPr>
        <p:spPr/>
        <p:txBody>
          <a:bodyPr/>
          <a:lstStyle/>
          <a:p>
            <a:r>
              <a:rPr lang="en-GB" dirty="0"/>
              <a:t>1878 Station Hotel – Architect William Peachey</a:t>
            </a:r>
          </a:p>
          <a:p>
            <a:r>
              <a:rPr lang="en-GB" dirty="0"/>
              <a:t>Scarborough Brick  &amp; Tadcaster Stone – </a:t>
            </a:r>
            <a:r>
              <a:rPr lang="en-GB" dirty="0" err="1"/>
              <a:t>Banquetting</a:t>
            </a:r>
            <a:r>
              <a:rPr lang="en-GB" dirty="0"/>
              <a:t> rooms -  suites -  100 bedrooms - 27 added 1900</a:t>
            </a:r>
          </a:p>
        </p:txBody>
      </p:sp>
      <p:sp>
        <p:nvSpPr>
          <p:cNvPr id="4" name="Slide Number Placeholder 3"/>
          <p:cNvSpPr>
            <a:spLocks noGrp="1"/>
          </p:cNvSpPr>
          <p:nvPr>
            <p:ph type="sldNum" sz="quarter" idx="10"/>
          </p:nvPr>
        </p:nvSpPr>
        <p:spPr/>
        <p:txBody>
          <a:bodyPr/>
          <a:lstStyle/>
          <a:p>
            <a:fld id="{CA4D0C64-DAF2-42F0-A06C-5E63B27687D1}" type="slidenum">
              <a:rPr lang="en-GB" smtClean="0"/>
              <a:t>27</a:t>
            </a:fld>
            <a:endParaRPr lang="en-GB"/>
          </a:p>
        </p:txBody>
      </p:sp>
    </p:spTree>
    <p:extLst>
      <p:ext uri="{BB962C8B-B14F-4D97-AF65-F5344CB8AC3E}">
        <p14:creationId xmlns:p14="http://schemas.microsoft.com/office/powerpoint/2010/main" val="16765363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7788" y="685800"/>
            <a:ext cx="4162425" cy="3429000"/>
          </a:xfrm>
        </p:spPr>
      </p:sp>
      <p:sp>
        <p:nvSpPr>
          <p:cNvPr id="3" name="Notes Placeholder 2"/>
          <p:cNvSpPr>
            <a:spLocks noGrp="1"/>
          </p:cNvSpPr>
          <p:nvPr>
            <p:ph type="body" idx="1"/>
          </p:nvPr>
        </p:nvSpPr>
        <p:spPr/>
        <p:txBody>
          <a:bodyPr/>
          <a:lstStyle/>
          <a:p>
            <a:r>
              <a:rPr lang="en-GB" dirty="0"/>
              <a:t>1878  Goods depot – weighbridge - stables</a:t>
            </a:r>
          </a:p>
        </p:txBody>
      </p:sp>
      <p:sp>
        <p:nvSpPr>
          <p:cNvPr id="4" name="Slide Number Placeholder 3"/>
          <p:cNvSpPr>
            <a:spLocks noGrp="1"/>
          </p:cNvSpPr>
          <p:nvPr>
            <p:ph type="sldNum" sz="quarter" idx="10"/>
          </p:nvPr>
        </p:nvSpPr>
        <p:spPr/>
        <p:txBody>
          <a:bodyPr/>
          <a:lstStyle/>
          <a:p>
            <a:fld id="{CA4D0C64-DAF2-42F0-A06C-5E63B27687D1}" type="slidenum">
              <a:rPr lang="en-GB" smtClean="0"/>
              <a:t>28</a:t>
            </a:fld>
            <a:endParaRPr lang="en-GB"/>
          </a:p>
        </p:txBody>
      </p:sp>
    </p:spTree>
    <p:extLst>
      <p:ext uri="{BB962C8B-B14F-4D97-AF65-F5344CB8AC3E}">
        <p14:creationId xmlns:p14="http://schemas.microsoft.com/office/powerpoint/2010/main" val="5960381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7788" y="685800"/>
            <a:ext cx="4162425" cy="3429000"/>
          </a:xfrm>
        </p:spPr>
      </p:sp>
      <p:sp>
        <p:nvSpPr>
          <p:cNvPr id="3" name="Notes Placeholder 2"/>
          <p:cNvSpPr>
            <a:spLocks noGrp="1"/>
          </p:cNvSpPr>
          <p:nvPr>
            <p:ph type="body" idx="1"/>
          </p:nvPr>
        </p:nvSpPr>
        <p:spPr/>
        <p:txBody>
          <a:bodyPr/>
          <a:lstStyle/>
          <a:p>
            <a:r>
              <a:rPr lang="en-GB" dirty="0"/>
              <a:t>Engineering Works between Queen Street and Holgate Road 1842 -1905 – museum 1928-75 -  YRI</a:t>
            </a:r>
            <a:r>
              <a:rPr lang="en-GB" baseline="0" dirty="0"/>
              <a:t> 1877</a:t>
            </a:r>
            <a:endParaRPr lang="en-GB" dirty="0"/>
          </a:p>
          <a:p>
            <a:r>
              <a:rPr lang="en-GB" dirty="0"/>
              <a:t>Wagon Works Holgate 1867  - 1965</a:t>
            </a:r>
            <a:r>
              <a:rPr lang="en-GB" baseline="0" dirty="0"/>
              <a:t> 17 acres – 4.5 acres buildings</a:t>
            </a:r>
          </a:p>
          <a:p>
            <a:r>
              <a:rPr lang="en-GB" baseline="0" dirty="0"/>
              <a:t>Carriage Works 1884 – 1992 – 45 acres -13 acres buildings</a:t>
            </a:r>
            <a:endParaRPr lang="en-GB" dirty="0"/>
          </a:p>
        </p:txBody>
      </p:sp>
      <p:sp>
        <p:nvSpPr>
          <p:cNvPr id="4" name="Slide Number Placeholder 3"/>
          <p:cNvSpPr>
            <a:spLocks noGrp="1"/>
          </p:cNvSpPr>
          <p:nvPr>
            <p:ph type="sldNum" sz="quarter" idx="10"/>
          </p:nvPr>
        </p:nvSpPr>
        <p:spPr/>
        <p:txBody>
          <a:bodyPr/>
          <a:lstStyle/>
          <a:p>
            <a:fld id="{CA4D0C64-DAF2-42F0-A06C-5E63B27687D1}" type="slidenum">
              <a:rPr lang="en-GB" smtClean="0"/>
              <a:t>29</a:t>
            </a:fld>
            <a:endParaRPr lang="en-GB"/>
          </a:p>
        </p:txBody>
      </p:sp>
    </p:spTree>
    <p:extLst>
      <p:ext uri="{BB962C8B-B14F-4D97-AF65-F5344CB8AC3E}">
        <p14:creationId xmlns:p14="http://schemas.microsoft.com/office/powerpoint/2010/main" val="12958536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Loco workshop.  Steam hammers </a:t>
            </a:r>
          </a:p>
        </p:txBody>
      </p:sp>
      <p:sp>
        <p:nvSpPr>
          <p:cNvPr id="4" name="Slide Number Placeholder 3"/>
          <p:cNvSpPr>
            <a:spLocks noGrp="1"/>
          </p:cNvSpPr>
          <p:nvPr>
            <p:ph type="sldNum" sz="quarter" idx="5"/>
          </p:nvPr>
        </p:nvSpPr>
        <p:spPr/>
        <p:txBody>
          <a:bodyPr/>
          <a:lstStyle/>
          <a:p>
            <a:fld id="{CA4D0C64-DAF2-42F0-A06C-5E63B27687D1}" type="slidenum">
              <a:rPr lang="en-GB" smtClean="0"/>
              <a:t>31</a:t>
            </a:fld>
            <a:endParaRPr lang="en-GB"/>
          </a:p>
        </p:txBody>
      </p:sp>
    </p:spTree>
    <p:extLst>
      <p:ext uri="{BB962C8B-B14F-4D97-AF65-F5344CB8AC3E}">
        <p14:creationId xmlns:p14="http://schemas.microsoft.com/office/powerpoint/2010/main" val="28689782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7788" y="685800"/>
            <a:ext cx="4162425" cy="3429000"/>
          </a:xfrm>
        </p:spPr>
      </p:sp>
      <p:sp>
        <p:nvSpPr>
          <p:cNvPr id="3" name="Notes Placeholder 2"/>
          <p:cNvSpPr>
            <a:spLocks noGrp="1"/>
          </p:cNvSpPr>
          <p:nvPr>
            <p:ph type="body" idx="1"/>
          </p:nvPr>
        </p:nvSpPr>
        <p:spPr/>
        <p:txBody>
          <a:bodyPr/>
          <a:lstStyle/>
          <a:p>
            <a:r>
              <a:rPr lang="en-GB" dirty="0"/>
              <a:t>Railways York’s biggest employer ,1901 -  7000</a:t>
            </a:r>
          </a:p>
          <a:p>
            <a:r>
              <a:rPr lang="en-GB" dirty="0"/>
              <a:t>The wheel shop</a:t>
            </a:r>
          </a:p>
        </p:txBody>
      </p:sp>
      <p:sp>
        <p:nvSpPr>
          <p:cNvPr id="4" name="Slide Number Placeholder 3"/>
          <p:cNvSpPr>
            <a:spLocks noGrp="1"/>
          </p:cNvSpPr>
          <p:nvPr>
            <p:ph type="sldNum" sz="quarter" idx="10"/>
          </p:nvPr>
        </p:nvSpPr>
        <p:spPr/>
        <p:txBody>
          <a:bodyPr/>
          <a:lstStyle/>
          <a:p>
            <a:fld id="{CA4D0C64-DAF2-42F0-A06C-5E63B27687D1}" type="slidenum">
              <a:rPr lang="en-GB" smtClean="0"/>
              <a:t>32</a:t>
            </a:fld>
            <a:endParaRPr lang="en-GB"/>
          </a:p>
        </p:txBody>
      </p:sp>
    </p:spTree>
    <p:extLst>
      <p:ext uri="{BB962C8B-B14F-4D97-AF65-F5344CB8AC3E}">
        <p14:creationId xmlns:p14="http://schemas.microsoft.com/office/powerpoint/2010/main" val="5072102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Teak carriage construction</a:t>
            </a:r>
          </a:p>
        </p:txBody>
      </p:sp>
      <p:sp>
        <p:nvSpPr>
          <p:cNvPr id="4" name="Slide Number Placeholder 3"/>
          <p:cNvSpPr>
            <a:spLocks noGrp="1"/>
          </p:cNvSpPr>
          <p:nvPr>
            <p:ph type="sldNum" sz="quarter" idx="5"/>
          </p:nvPr>
        </p:nvSpPr>
        <p:spPr/>
        <p:txBody>
          <a:bodyPr/>
          <a:lstStyle/>
          <a:p>
            <a:fld id="{CA4D0C64-DAF2-42F0-A06C-5E63B27687D1}" type="slidenum">
              <a:rPr lang="en-GB" smtClean="0"/>
              <a:t>33</a:t>
            </a:fld>
            <a:endParaRPr lang="en-GB"/>
          </a:p>
        </p:txBody>
      </p:sp>
    </p:spTree>
    <p:extLst>
      <p:ext uri="{BB962C8B-B14F-4D97-AF65-F5344CB8AC3E}">
        <p14:creationId xmlns:p14="http://schemas.microsoft.com/office/powerpoint/2010/main" val="28490364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7788" y="685800"/>
            <a:ext cx="4162425" cy="3429000"/>
          </a:xfrm>
        </p:spPr>
      </p:sp>
      <p:sp>
        <p:nvSpPr>
          <p:cNvPr id="3" name="Notes Placeholder 2"/>
          <p:cNvSpPr>
            <a:spLocks noGrp="1"/>
          </p:cNvSpPr>
          <p:nvPr>
            <p:ph type="body" idx="1"/>
          </p:nvPr>
        </p:nvSpPr>
        <p:spPr/>
        <p:txBody>
          <a:bodyPr/>
          <a:lstStyle/>
          <a:p>
            <a:r>
              <a:rPr lang="en-GB" dirty="0"/>
              <a:t>BREL Privatisation - The last build before closure in 2002</a:t>
            </a:r>
          </a:p>
        </p:txBody>
      </p:sp>
      <p:sp>
        <p:nvSpPr>
          <p:cNvPr id="4" name="Slide Number Placeholder 3"/>
          <p:cNvSpPr>
            <a:spLocks noGrp="1"/>
          </p:cNvSpPr>
          <p:nvPr>
            <p:ph type="sldNum" sz="quarter" idx="10"/>
          </p:nvPr>
        </p:nvSpPr>
        <p:spPr/>
        <p:txBody>
          <a:bodyPr/>
          <a:lstStyle/>
          <a:p>
            <a:fld id="{CA4D0C64-DAF2-42F0-A06C-5E63B27687D1}" type="slidenum">
              <a:rPr lang="en-GB" smtClean="0"/>
              <a:t>34</a:t>
            </a:fld>
            <a:endParaRPr lang="en-GB"/>
          </a:p>
        </p:txBody>
      </p:sp>
    </p:spTree>
    <p:extLst>
      <p:ext uri="{BB962C8B-B14F-4D97-AF65-F5344CB8AC3E}">
        <p14:creationId xmlns:p14="http://schemas.microsoft.com/office/powerpoint/2010/main" val="15118519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7788" y="685800"/>
            <a:ext cx="4162425" cy="3429000"/>
          </a:xfrm>
        </p:spPr>
      </p:sp>
      <p:sp>
        <p:nvSpPr>
          <p:cNvPr id="3" name="Notes Placeholder 2"/>
          <p:cNvSpPr>
            <a:spLocks noGrp="1"/>
          </p:cNvSpPr>
          <p:nvPr>
            <p:ph type="body" idx="1"/>
          </p:nvPr>
        </p:nvSpPr>
        <p:spPr/>
        <p:txBody>
          <a:bodyPr/>
          <a:lstStyle/>
          <a:p>
            <a:r>
              <a:rPr lang="en-GB" dirty="0"/>
              <a:t>Closed 2002   - 290 redundancies</a:t>
            </a:r>
          </a:p>
          <a:p>
            <a:r>
              <a:rPr lang="en-GB" dirty="0"/>
              <a:t>1902 – over 3000 jobs.</a:t>
            </a:r>
          </a:p>
        </p:txBody>
      </p:sp>
      <p:sp>
        <p:nvSpPr>
          <p:cNvPr id="4" name="Slide Number Placeholder 3"/>
          <p:cNvSpPr>
            <a:spLocks noGrp="1"/>
          </p:cNvSpPr>
          <p:nvPr>
            <p:ph type="sldNum" sz="quarter" idx="10"/>
          </p:nvPr>
        </p:nvSpPr>
        <p:spPr/>
        <p:txBody>
          <a:bodyPr/>
          <a:lstStyle/>
          <a:p>
            <a:fld id="{CA4D0C64-DAF2-42F0-A06C-5E63B27687D1}" type="slidenum">
              <a:rPr lang="en-GB" smtClean="0"/>
              <a:t>35</a:t>
            </a:fld>
            <a:endParaRPr lang="en-GB"/>
          </a:p>
        </p:txBody>
      </p:sp>
    </p:spTree>
    <p:extLst>
      <p:ext uri="{BB962C8B-B14F-4D97-AF65-F5344CB8AC3E}">
        <p14:creationId xmlns:p14="http://schemas.microsoft.com/office/powerpoint/2010/main" val="33186190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7788" y="685800"/>
            <a:ext cx="4162425" cy="3429000"/>
          </a:xfrm>
        </p:spPr>
      </p:sp>
      <p:sp>
        <p:nvSpPr>
          <p:cNvPr id="3" name="Notes Placeholder 2"/>
          <p:cNvSpPr>
            <a:spLocks noGrp="1"/>
          </p:cNvSpPr>
          <p:nvPr>
            <p:ph type="body" idx="1"/>
          </p:nvPr>
        </p:nvSpPr>
        <p:spPr/>
        <p:txBody>
          <a:bodyPr/>
          <a:lstStyle/>
          <a:p>
            <a:r>
              <a:rPr lang="en-GB" dirty="0"/>
              <a:t>Siemens  - Trans Pennine Rolling Stock Maintenance Depot, Clifton Sidings</a:t>
            </a:r>
          </a:p>
        </p:txBody>
      </p:sp>
      <p:sp>
        <p:nvSpPr>
          <p:cNvPr id="4" name="Slide Number Placeholder 3"/>
          <p:cNvSpPr>
            <a:spLocks noGrp="1"/>
          </p:cNvSpPr>
          <p:nvPr>
            <p:ph type="sldNum" sz="quarter" idx="10"/>
          </p:nvPr>
        </p:nvSpPr>
        <p:spPr/>
        <p:txBody>
          <a:bodyPr/>
          <a:lstStyle/>
          <a:p>
            <a:fld id="{CA4D0C64-DAF2-42F0-A06C-5E63B27687D1}" type="slidenum">
              <a:rPr lang="en-GB" smtClean="0"/>
              <a:t>36</a:t>
            </a:fld>
            <a:endParaRPr lang="en-GB"/>
          </a:p>
        </p:txBody>
      </p:sp>
    </p:spTree>
    <p:extLst>
      <p:ext uri="{BB962C8B-B14F-4D97-AF65-F5344CB8AC3E}">
        <p14:creationId xmlns:p14="http://schemas.microsoft.com/office/powerpoint/2010/main" val="22770133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7788" y="685800"/>
            <a:ext cx="4162425" cy="3429000"/>
          </a:xfrm>
        </p:spPr>
      </p:sp>
      <p:sp>
        <p:nvSpPr>
          <p:cNvPr id="3" name="Notes Placeholder 2"/>
          <p:cNvSpPr>
            <a:spLocks noGrp="1"/>
          </p:cNvSpPr>
          <p:nvPr>
            <p:ph type="body" idx="1"/>
          </p:nvPr>
        </p:nvSpPr>
        <p:spPr/>
        <p:txBody>
          <a:bodyPr/>
          <a:lstStyle/>
          <a:p>
            <a:r>
              <a:rPr lang="en-GB" dirty="0"/>
              <a:t>Waterworks Signal Box</a:t>
            </a:r>
          </a:p>
        </p:txBody>
      </p:sp>
      <p:sp>
        <p:nvSpPr>
          <p:cNvPr id="4" name="Slide Number Placeholder 3"/>
          <p:cNvSpPr>
            <a:spLocks noGrp="1"/>
          </p:cNvSpPr>
          <p:nvPr>
            <p:ph type="sldNum" sz="quarter" idx="10"/>
          </p:nvPr>
        </p:nvSpPr>
        <p:spPr/>
        <p:txBody>
          <a:bodyPr/>
          <a:lstStyle/>
          <a:p>
            <a:fld id="{CA4D0C64-DAF2-42F0-A06C-5E63B27687D1}" type="slidenum">
              <a:rPr lang="en-GB" smtClean="0"/>
              <a:t>38</a:t>
            </a:fld>
            <a:endParaRPr lang="en-GB"/>
          </a:p>
        </p:txBody>
      </p:sp>
    </p:spTree>
    <p:extLst>
      <p:ext uri="{BB962C8B-B14F-4D97-AF65-F5344CB8AC3E}">
        <p14:creationId xmlns:p14="http://schemas.microsoft.com/office/powerpoint/2010/main" val="1639463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A4D0C64-DAF2-42F0-A06C-5E63B27687D1}" type="slidenum">
              <a:rPr lang="en-GB" smtClean="0"/>
              <a:t>4</a:t>
            </a:fld>
            <a:endParaRPr lang="en-GB"/>
          </a:p>
        </p:txBody>
      </p:sp>
    </p:spTree>
    <p:extLst>
      <p:ext uri="{BB962C8B-B14F-4D97-AF65-F5344CB8AC3E}">
        <p14:creationId xmlns:p14="http://schemas.microsoft.com/office/powerpoint/2010/main" val="30628665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7788" y="685800"/>
            <a:ext cx="4162425" cy="3429000"/>
          </a:xfrm>
        </p:spPr>
      </p:sp>
      <p:sp>
        <p:nvSpPr>
          <p:cNvPr id="3" name="Notes Placeholder 2"/>
          <p:cNvSpPr>
            <a:spLocks noGrp="1"/>
          </p:cNvSpPr>
          <p:nvPr>
            <p:ph type="body" idx="1"/>
          </p:nvPr>
        </p:nvSpPr>
        <p:spPr/>
        <p:txBody>
          <a:bodyPr/>
          <a:lstStyle/>
          <a:p>
            <a:r>
              <a:rPr lang="en-GB" dirty="0" err="1"/>
              <a:t>Chaloners</a:t>
            </a:r>
            <a:r>
              <a:rPr lang="en-GB" dirty="0"/>
              <a:t> </a:t>
            </a:r>
            <a:r>
              <a:rPr lang="en-GB" dirty="0" err="1"/>
              <a:t>Whin</a:t>
            </a:r>
            <a:r>
              <a:rPr lang="en-GB" dirty="0"/>
              <a:t> Junction –closed Selby diversion 1983 -  now Tesco supermarket</a:t>
            </a:r>
          </a:p>
        </p:txBody>
      </p:sp>
      <p:sp>
        <p:nvSpPr>
          <p:cNvPr id="4" name="Slide Number Placeholder 3"/>
          <p:cNvSpPr>
            <a:spLocks noGrp="1"/>
          </p:cNvSpPr>
          <p:nvPr>
            <p:ph type="sldNum" sz="quarter" idx="10"/>
          </p:nvPr>
        </p:nvSpPr>
        <p:spPr/>
        <p:txBody>
          <a:bodyPr/>
          <a:lstStyle/>
          <a:p>
            <a:fld id="{CA4D0C64-DAF2-42F0-A06C-5E63B27687D1}" type="slidenum">
              <a:rPr lang="en-GB" smtClean="0"/>
              <a:t>39</a:t>
            </a:fld>
            <a:endParaRPr lang="en-GB"/>
          </a:p>
        </p:txBody>
      </p:sp>
    </p:spTree>
    <p:extLst>
      <p:ext uri="{BB962C8B-B14F-4D97-AF65-F5344CB8AC3E}">
        <p14:creationId xmlns:p14="http://schemas.microsoft.com/office/powerpoint/2010/main" val="22742422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7788" y="685800"/>
            <a:ext cx="4162425" cy="3429000"/>
          </a:xfrm>
        </p:spPr>
      </p:sp>
      <p:sp>
        <p:nvSpPr>
          <p:cNvPr id="3" name="Notes Placeholder 2"/>
          <p:cNvSpPr>
            <a:spLocks noGrp="1"/>
          </p:cNvSpPr>
          <p:nvPr>
            <p:ph type="body" idx="1"/>
          </p:nvPr>
        </p:nvSpPr>
        <p:spPr/>
        <p:txBody>
          <a:bodyPr/>
          <a:lstStyle/>
          <a:p>
            <a:r>
              <a:rPr lang="en-GB" dirty="0"/>
              <a:t>Holgate  Bridge – 1860’s  Racecourse excursion platforms demolished 1964</a:t>
            </a:r>
          </a:p>
        </p:txBody>
      </p:sp>
      <p:sp>
        <p:nvSpPr>
          <p:cNvPr id="4" name="Slide Number Placeholder 3"/>
          <p:cNvSpPr>
            <a:spLocks noGrp="1"/>
          </p:cNvSpPr>
          <p:nvPr>
            <p:ph type="sldNum" sz="quarter" idx="10"/>
          </p:nvPr>
        </p:nvSpPr>
        <p:spPr/>
        <p:txBody>
          <a:bodyPr/>
          <a:lstStyle/>
          <a:p>
            <a:fld id="{CA4D0C64-DAF2-42F0-A06C-5E63B27687D1}" type="slidenum">
              <a:rPr lang="en-GB" smtClean="0"/>
              <a:t>40</a:t>
            </a:fld>
            <a:endParaRPr lang="en-GB"/>
          </a:p>
        </p:txBody>
      </p:sp>
    </p:spTree>
    <p:extLst>
      <p:ext uri="{BB962C8B-B14F-4D97-AF65-F5344CB8AC3E}">
        <p14:creationId xmlns:p14="http://schemas.microsoft.com/office/powerpoint/2010/main" val="12351031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7788" y="685800"/>
            <a:ext cx="4162425" cy="3429000"/>
          </a:xfrm>
        </p:spPr>
      </p:sp>
      <p:sp>
        <p:nvSpPr>
          <p:cNvPr id="3" name="Notes Placeholder 2"/>
          <p:cNvSpPr>
            <a:spLocks noGrp="1"/>
          </p:cNvSpPr>
          <p:nvPr>
            <p:ph type="body" idx="1"/>
          </p:nvPr>
        </p:nvSpPr>
        <p:spPr/>
        <p:txBody>
          <a:bodyPr/>
          <a:lstStyle/>
          <a:p>
            <a:r>
              <a:rPr lang="en-GB" dirty="0"/>
              <a:t>Scarborough branch junction –locomotive water pumping buildings</a:t>
            </a:r>
            <a:r>
              <a:rPr lang="en-GB" baseline="0" dirty="0"/>
              <a:t> &amp; signal boxes demolished 1974</a:t>
            </a:r>
            <a:endParaRPr lang="en-GB" dirty="0"/>
          </a:p>
        </p:txBody>
      </p:sp>
      <p:sp>
        <p:nvSpPr>
          <p:cNvPr id="4" name="Slide Number Placeholder 3"/>
          <p:cNvSpPr>
            <a:spLocks noGrp="1"/>
          </p:cNvSpPr>
          <p:nvPr>
            <p:ph type="sldNum" sz="quarter" idx="10"/>
          </p:nvPr>
        </p:nvSpPr>
        <p:spPr/>
        <p:txBody>
          <a:bodyPr/>
          <a:lstStyle/>
          <a:p>
            <a:fld id="{CA4D0C64-DAF2-42F0-A06C-5E63B27687D1}" type="slidenum">
              <a:rPr lang="en-GB" smtClean="0"/>
              <a:t>41</a:t>
            </a:fld>
            <a:endParaRPr lang="en-GB"/>
          </a:p>
        </p:txBody>
      </p:sp>
    </p:spTree>
    <p:extLst>
      <p:ext uri="{BB962C8B-B14F-4D97-AF65-F5344CB8AC3E}">
        <p14:creationId xmlns:p14="http://schemas.microsoft.com/office/powerpoint/2010/main" val="34890601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7788" y="685800"/>
            <a:ext cx="4162425" cy="3429000"/>
          </a:xfrm>
        </p:spPr>
      </p:sp>
      <p:sp>
        <p:nvSpPr>
          <p:cNvPr id="3" name="Notes Placeholder 2"/>
          <p:cNvSpPr>
            <a:spLocks noGrp="1"/>
          </p:cNvSpPr>
          <p:nvPr>
            <p:ph type="body" idx="1"/>
          </p:nvPr>
        </p:nvSpPr>
        <p:spPr/>
        <p:txBody>
          <a:bodyPr/>
          <a:lstStyle/>
          <a:p>
            <a:r>
              <a:rPr lang="en-GB" dirty="0"/>
              <a:t>Network Rail </a:t>
            </a:r>
            <a:r>
              <a:rPr lang="en-GB" baseline="0" dirty="0"/>
              <a:t> IECC _ </a:t>
            </a:r>
            <a:r>
              <a:rPr lang="en-GB" dirty="0"/>
              <a:t>Integrated Electronic Control Centre for ECML</a:t>
            </a:r>
          </a:p>
          <a:p>
            <a:r>
              <a:rPr lang="en-GB" dirty="0"/>
              <a:t>TRUST – Train Running System / ATR Automatic train Reporting</a:t>
            </a:r>
          </a:p>
        </p:txBody>
      </p:sp>
      <p:sp>
        <p:nvSpPr>
          <p:cNvPr id="4" name="Slide Number Placeholder 3"/>
          <p:cNvSpPr>
            <a:spLocks noGrp="1"/>
          </p:cNvSpPr>
          <p:nvPr>
            <p:ph type="sldNum" sz="quarter" idx="10"/>
          </p:nvPr>
        </p:nvSpPr>
        <p:spPr/>
        <p:txBody>
          <a:bodyPr/>
          <a:lstStyle/>
          <a:p>
            <a:fld id="{CA4D0C64-DAF2-42F0-A06C-5E63B27687D1}" type="slidenum">
              <a:rPr lang="en-GB" smtClean="0"/>
              <a:t>42</a:t>
            </a:fld>
            <a:endParaRPr lang="en-GB"/>
          </a:p>
        </p:txBody>
      </p:sp>
    </p:spTree>
    <p:extLst>
      <p:ext uri="{BB962C8B-B14F-4D97-AF65-F5344CB8AC3E}">
        <p14:creationId xmlns:p14="http://schemas.microsoft.com/office/powerpoint/2010/main" val="38436572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7788" y="685800"/>
            <a:ext cx="4162425" cy="3429000"/>
          </a:xfrm>
        </p:spPr>
      </p:sp>
      <p:sp>
        <p:nvSpPr>
          <p:cNvPr id="3" name="Notes Placeholder 2"/>
          <p:cNvSpPr>
            <a:spLocks noGrp="1"/>
          </p:cNvSpPr>
          <p:nvPr>
            <p:ph type="body" idx="1"/>
          </p:nvPr>
        </p:nvSpPr>
        <p:spPr/>
        <p:txBody>
          <a:bodyPr/>
          <a:lstStyle/>
          <a:p>
            <a:r>
              <a:rPr lang="en-GB" dirty="0"/>
              <a:t>Elaborate on layout of Foss Islands Branch.   -  1880 Freight &amp; Coal  Depot </a:t>
            </a:r>
            <a:r>
              <a:rPr lang="en-GB" dirty="0" err="1"/>
              <a:t>Walmgate</a:t>
            </a:r>
            <a:r>
              <a:rPr lang="en-GB" dirty="0"/>
              <a:t> Bar </a:t>
            </a:r>
          </a:p>
          <a:p>
            <a:endParaRPr lang="en-GB" dirty="0"/>
          </a:p>
        </p:txBody>
      </p:sp>
      <p:sp>
        <p:nvSpPr>
          <p:cNvPr id="4" name="Slide Number Placeholder 3"/>
          <p:cNvSpPr>
            <a:spLocks noGrp="1"/>
          </p:cNvSpPr>
          <p:nvPr>
            <p:ph type="sldNum" sz="quarter" idx="10"/>
          </p:nvPr>
        </p:nvSpPr>
        <p:spPr/>
        <p:txBody>
          <a:bodyPr/>
          <a:lstStyle/>
          <a:p>
            <a:fld id="{CA4D0C64-DAF2-42F0-A06C-5E63B27687D1}" type="slidenum">
              <a:rPr lang="en-GB" smtClean="0"/>
              <a:t>43</a:t>
            </a:fld>
            <a:endParaRPr lang="en-GB"/>
          </a:p>
        </p:txBody>
      </p:sp>
    </p:spTree>
    <p:extLst>
      <p:ext uri="{BB962C8B-B14F-4D97-AF65-F5344CB8AC3E}">
        <p14:creationId xmlns:p14="http://schemas.microsoft.com/office/powerpoint/2010/main" val="28661558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7788" y="685800"/>
            <a:ext cx="4162425"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A4D0C64-DAF2-42F0-A06C-5E63B27687D1}" type="slidenum">
              <a:rPr lang="en-GB" smtClean="0"/>
              <a:t>45</a:t>
            </a:fld>
            <a:endParaRPr lang="en-GB"/>
          </a:p>
        </p:txBody>
      </p:sp>
    </p:spTree>
    <p:extLst>
      <p:ext uri="{BB962C8B-B14F-4D97-AF65-F5344CB8AC3E}">
        <p14:creationId xmlns:p14="http://schemas.microsoft.com/office/powerpoint/2010/main" val="26848771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7788" y="685800"/>
            <a:ext cx="4162425" cy="3429000"/>
          </a:xfrm>
        </p:spPr>
      </p:sp>
      <p:sp>
        <p:nvSpPr>
          <p:cNvPr id="3" name="Notes Placeholder 2"/>
          <p:cNvSpPr>
            <a:spLocks noGrp="1"/>
          </p:cNvSpPr>
          <p:nvPr>
            <p:ph type="body" idx="1"/>
          </p:nvPr>
        </p:nvSpPr>
        <p:spPr/>
        <p:txBody>
          <a:bodyPr/>
          <a:lstStyle/>
          <a:p>
            <a:r>
              <a:rPr lang="en-GB" dirty="0"/>
              <a:t>Electric power station  on the river</a:t>
            </a:r>
            <a:r>
              <a:rPr lang="en-GB" baseline="0" dirty="0"/>
              <a:t> Foss – bridge remains</a:t>
            </a:r>
            <a:endParaRPr lang="en-GB" dirty="0"/>
          </a:p>
        </p:txBody>
      </p:sp>
      <p:sp>
        <p:nvSpPr>
          <p:cNvPr id="4" name="Slide Number Placeholder 3"/>
          <p:cNvSpPr>
            <a:spLocks noGrp="1"/>
          </p:cNvSpPr>
          <p:nvPr>
            <p:ph type="sldNum" sz="quarter" idx="10"/>
          </p:nvPr>
        </p:nvSpPr>
        <p:spPr/>
        <p:txBody>
          <a:bodyPr/>
          <a:lstStyle/>
          <a:p>
            <a:fld id="{CA4D0C64-DAF2-42F0-A06C-5E63B27687D1}" type="slidenum">
              <a:rPr lang="en-GB" smtClean="0"/>
              <a:t>46</a:t>
            </a:fld>
            <a:endParaRPr lang="en-GB"/>
          </a:p>
        </p:txBody>
      </p:sp>
    </p:spTree>
    <p:extLst>
      <p:ext uri="{BB962C8B-B14F-4D97-AF65-F5344CB8AC3E}">
        <p14:creationId xmlns:p14="http://schemas.microsoft.com/office/powerpoint/2010/main" val="8542266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7788" y="685800"/>
            <a:ext cx="4162425" cy="3429000"/>
          </a:xfrm>
        </p:spPr>
      </p:sp>
      <p:sp>
        <p:nvSpPr>
          <p:cNvPr id="3" name="Notes Placeholder 2"/>
          <p:cNvSpPr>
            <a:spLocks noGrp="1"/>
          </p:cNvSpPr>
          <p:nvPr>
            <p:ph type="body" idx="1"/>
          </p:nvPr>
        </p:nvSpPr>
        <p:spPr/>
        <p:txBody>
          <a:bodyPr/>
          <a:lstStyle/>
          <a:p>
            <a:r>
              <a:rPr lang="en-GB" dirty="0"/>
              <a:t>Gas works and York Electricity Power Station – Foss Islands Branch</a:t>
            </a:r>
          </a:p>
          <a:p>
            <a:r>
              <a:rPr lang="en-GB" dirty="0"/>
              <a:t>Chimney and steel bridge remain </a:t>
            </a:r>
          </a:p>
        </p:txBody>
      </p:sp>
      <p:sp>
        <p:nvSpPr>
          <p:cNvPr id="4" name="Slide Number Placeholder 3"/>
          <p:cNvSpPr>
            <a:spLocks noGrp="1"/>
          </p:cNvSpPr>
          <p:nvPr>
            <p:ph type="sldNum" sz="quarter" idx="10"/>
          </p:nvPr>
        </p:nvSpPr>
        <p:spPr/>
        <p:txBody>
          <a:bodyPr/>
          <a:lstStyle/>
          <a:p>
            <a:fld id="{CA4D0C64-DAF2-42F0-A06C-5E63B27687D1}" type="slidenum">
              <a:rPr lang="en-GB" smtClean="0"/>
              <a:t>47</a:t>
            </a:fld>
            <a:endParaRPr lang="en-GB"/>
          </a:p>
        </p:txBody>
      </p:sp>
    </p:spTree>
    <p:extLst>
      <p:ext uri="{BB962C8B-B14F-4D97-AF65-F5344CB8AC3E}">
        <p14:creationId xmlns:p14="http://schemas.microsoft.com/office/powerpoint/2010/main" val="29914635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7788" y="685800"/>
            <a:ext cx="4162425" cy="3429000"/>
          </a:xfrm>
        </p:spPr>
      </p:sp>
      <p:sp>
        <p:nvSpPr>
          <p:cNvPr id="3" name="Notes Placeholder 2"/>
          <p:cNvSpPr>
            <a:spLocks noGrp="1"/>
          </p:cNvSpPr>
          <p:nvPr>
            <p:ph type="body" idx="1"/>
          </p:nvPr>
        </p:nvSpPr>
        <p:spPr/>
        <p:txBody>
          <a:bodyPr/>
          <a:lstStyle/>
          <a:p>
            <a:r>
              <a:rPr lang="en-GB" dirty="0"/>
              <a:t>Hotels – tea rooms –restaurant</a:t>
            </a:r>
            <a:r>
              <a:rPr lang="en-GB" baseline="0" dirty="0"/>
              <a:t> cars -  s</a:t>
            </a:r>
            <a:r>
              <a:rPr lang="en-GB" dirty="0"/>
              <a:t>leeping cars</a:t>
            </a:r>
          </a:p>
        </p:txBody>
      </p:sp>
      <p:sp>
        <p:nvSpPr>
          <p:cNvPr id="4" name="Slide Number Placeholder 3"/>
          <p:cNvSpPr>
            <a:spLocks noGrp="1"/>
          </p:cNvSpPr>
          <p:nvPr>
            <p:ph type="sldNum" sz="quarter" idx="10"/>
          </p:nvPr>
        </p:nvSpPr>
        <p:spPr/>
        <p:txBody>
          <a:bodyPr/>
          <a:lstStyle/>
          <a:p>
            <a:fld id="{CA4D0C64-DAF2-42F0-A06C-5E63B27687D1}" type="slidenum">
              <a:rPr lang="en-GB" smtClean="0"/>
              <a:t>48</a:t>
            </a:fld>
            <a:endParaRPr lang="en-GB"/>
          </a:p>
        </p:txBody>
      </p:sp>
    </p:spTree>
    <p:extLst>
      <p:ext uri="{BB962C8B-B14F-4D97-AF65-F5344CB8AC3E}">
        <p14:creationId xmlns:p14="http://schemas.microsoft.com/office/powerpoint/2010/main" val="11338137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7788" y="685800"/>
            <a:ext cx="4162425" cy="3429000"/>
          </a:xfrm>
        </p:spPr>
      </p:sp>
      <p:sp>
        <p:nvSpPr>
          <p:cNvPr id="3" name="Notes Placeholder 2"/>
          <p:cNvSpPr>
            <a:spLocks noGrp="1"/>
          </p:cNvSpPr>
          <p:nvPr>
            <p:ph type="body" idx="1"/>
          </p:nvPr>
        </p:nvSpPr>
        <p:spPr/>
        <p:txBody>
          <a:bodyPr/>
          <a:lstStyle/>
          <a:p>
            <a:r>
              <a:rPr lang="en-GB" dirty="0"/>
              <a:t>NER Laundry coal drop</a:t>
            </a:r>
          </a:p>
        </p:txBody>
      </p:sp>
      <p:sp>
        <p:nvSpPr>
          <p:cNvPr id="4" name="Slide Number Placeholder 3"/>
          <p:cNvSpPr>
            <a:spLocks noGrp="1"/>
          </p:cNvSpPr>
          <p:nvPr>
            <p:ph type="sldNum" sz="quarter" idx="10"/>
          </p:nvPr>
        </p:nvSpPr>
        <p:spPr/>
        <p:txBody>
          <a:bodyPr/>
          <a:lstStyle/>
          <a:p>
            <a:fld id="{CA4D0C64-DAF2-42F0-A06C-5E63B27687D1}" type="slidenum">
              <a:rPr lang="en-GB" smtClean="0"/>
              <a:t>49</a:t>
            </a:fld>
            <a:endParaRPr lang="en-GB"/>
          </a:p>
        </p:txBody>
      </p:sp>
    </p:spTree>
    <p:extLst>
      <p:ext uri="{BB962C8B-B14F-4D97-AF65-F5344CB8AC3E}">
        <p14:creationId xmlns:p14="http://schemas.microsoft.com/office/powerpoint/2010/main" val="749554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A4D0C64-DAF2-42F0-A06C-5E63B27687D1}" type="slidenum">
              <a:rPr lang="en-GB" smtClean="0"/>
              <a:t>5</a:t>
            </a:fld>
            <a:endParaRPr lang="en-GB"/>
          </a:p>
        </p:txBody>
      </p:sp>
    </p:spTree>
    <p:extLst>
      <p:ext uri="{BB962C8B-B14F-4D97-AF65-F5344CB8AC3E}">
        <p14:creationId xmlns:p14="http://schemas.microsoft.com/office/powerpoint/2010/main" val="21279331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7788" y="685800"/>
            <a:ext cx="4162425" cy="3429000"/>
          </a:xfrm>
        </p:spPr>
      </p:sp>
      <p:sp>
        <p:nvSpPr>
          <p:cNvPr id="3" name="Notes Placeholder 2"/>
          <p:cNvSpPr>
            <a:spLocks noGrp="1"/>
          </p:cNvSpPr>
          <p:nvPr>
            <p:ph type="body" idx="1"/>
          </p:nvPr>
        </p:nvSpPr>
        <p:spPr/>
        <p:txBody>
          <a:bodyPr/>
          <a:lstStyle/>
          <a:p>
            <a:r>
              <a:rPr lang="en-GB" dirty="0"/>
              <a:t>Private sidings   -   now </a:t>
            </a:r>
            <a:r>
              <a:rPr lang="en-GB" dirty="0" err="1"/>
              <a:t>Layerthorpe</a:t>
            </a:r>
            <a:r>
              <a:rPr lang="en-GB" dirty="0"/>
              <a:t> business and retail park – </a:t>
            </a:r>
            <a:r>
              <a:rPr lang="en-GB" dirty="0" err="1"/>
              <a:t>Morrisons</a:t>
            </a:r>
            <a:endParaRPr lang="en-GB" dirty="0"/>
          </a:p>
          <a:p>
            <a:r>
              <a:rPr lang="en-GB" dirty="0"/>
              <a:t>Redfern Glass – coal -sand  -lime  closed 1984</a:t>
            </a:r>
          </a:p>
        </p:txBody>
      </p:sp>
      <p:sp>
        <p:nvSpPr>
          <p:cNvPr id="4" name="Slide Number Placeholder 3"/>
          <p:cNvSpPr>
            <a:spLocks noGrp="1"/>
          </p:cNvSpPr>
          <p:nvPr>
            <p:ph type="sldNum" sz="quarter" idx="10"/>
          </p:nvPr>
        </p:nvSpPr>
        <p:spPr/>
        <p:txBody>
          <a:bodyPr/>
          <a:lstStyle/>
          <a:p>
            <a:fld id="{CA4D0C64-DAF2-42F0-A06C-5E63B27687D1}" type="slidenum">
              <a:rPr lang="en-GB" smtClean="0"/>
              <a:t>50</a:t>
            </a:fld>
            <a:endParaRPr lang="en-GB"/>
          </a:p>
        </p:txBody>
      </p:sp>
    </p:spTree>
    <p:extLst>
      <p:ext uri="{BB962C8B-B14F-4D97-AF65-F5344CB8AC3E}">
        <p14:creationId xmlns:p14="http://schemas.microsoft.com/office/powerpoint/2010/main" val="10151708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7788" y="685800"/>
            <a:ext cx="4162425" cy="3429000"/>
          </a:xfrm>
        </p:spPr>
      </p:sp>
      <p:sp>
        <p:nvSpPr>
          <p:cNvPr id="3" name="Notes Placeholder 2"/>
          <p:cNvSpPr>
            <a:spLocks noGrp="1"/>
          </p:cNvSpPr>
          <p:nvPr>
            <p:ph type="body" idx="1"/>
          </p:nvPr>
        </p:nvSpPr>
        <p:spPr/>
        <p:txBody>
          <a:bodyPr/>
          <a:lstStyle/>
          <a:p>
            <a:r>
              <a:rPr lang="en-GB" dirty="0"/>
              <a:t>Derwent Valley Light Railway  - Selby to </a:t>
            </a:r>
            <a:r>
              <a:rPr lang="en-GB" dirty="0" err="1"/>
              <a:t>Layerthorpe</a:t>
            </a:r>
            <a:r>
              <a:rPr lang="en-GB" dirty="0"/>
              <a:t> 1913 – 3 passenger trains round trips daily – ceased</a:t>
            </a:r>
            <a:r>
              <a:rPr lang="en-GB" baseline="0" dirty="0"/>
              <a:t> 1926 – Saturday steam trips 1977/78</a:t>
            </a:r>
          </a:p>
          <a:p>
            <a:r>
              <a:rPr lang="en-GB" baseline="0" dirty="0"/>
              <a:t>Freight coal –oil- barley- lime – potatoes- sugar beet. Closed </a:t>
            </a:r>
            <a:endParaRPr lang="en-GB" dirty="0"/>
          </a:p>
        </p:txBody>
      </p:sp>
      <p:sp>
        <p:nvSpPr>
          <p:cNvPr id="4" name="Slide Number Placeholder 3"/>
          <p:cNvSpPr>
            <a:spLocks noGrp="1"/>
          </p:cNvSpPr>
          <p:nvPr>
            <p:ph type="sldNum" sz="quarter" idx="10"/>
          </p:nvPr>
        </p:nvSpPr>
        <p:spPr/>
        <p:txBody>
          <a:bodyPr/>
          <a:lstStyle/>
          <a:p>
            <a:fld id="{CA4D0C64-DAF2-42F0-A06C-5E63B27687D1}" type="slidenum">
              <a:rPr lang="en-GB" smtClean="0"/>
              <a:t>51</a:t>
            </a:fld>
            <a:endParaRPr lang="en-GB"/>
          </a:p>
        </p:txBody>
      </p:sp>
    </p:spTree>
    <p:extLst>
      <p:ext uri="{BB962C8B-B14F-4D97-AF65-F5344CB8AC3E}">
        <p14:creationId xmlns:p14="http://schemas.microsoft.com/office/powerpoint/2010/main" val="33360521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7788" y="685800"/>
            <a:ext cx="4162425" cy="3429000"/>
          </a:xfrm>
        </p:spPr>
      </p:sp>
      <p:sp>
        <p:nvSpPr>
          <p:cNvPr id="3" name="Notes Placeholder 2"/>
          <p:cNvSpPr>
            <a:spLocks noGrp="1"/>
          </p:cNvSpPr>
          <p:nvPr>
            <p:ph type="body" idx="1"/>
          </p:nvPr>
        </p:nvSpPr>
        <p:spPr/>
        <p:txBody>
          <a:bodyPr/>
          <a:lstStyle/>
          <a:p>
            <a:r>
              <a:rPr lang="en-GB" dirty="0"/>
              <a:t>Barbican livestock market – </a:t>
            </a:r>
            <a:r>
              <a:rPr lang="en-GB" dirty="0" err="1"/>
              <a:t>Walmgate</a:t>
            </a:r>
            <a:r>
              <a:rPr lang="en-GB" dirty="0"/>
              <a:t> Bar</a:t>
            </a:r>
          </a:p>
        </p:txBody>
      </p:sp>
      <p:sp>
        <p:nvSpPr>
          <p:cNvPr id="4" name="Slide Number Placeholder 3"/>
          <p:cNvSpPr>
            <a:spLocks noGrp="1"/>
          </p:cNvSpPr>
          <p:nvPr>
            <p:ph type="sldNum" sz="quarter" idx="10"/>
          </p:nvPr>
        </p:nvSpPr>
        <p:spPr/>
        <p:txBody>
          <a:bodyPr/>
          <a:lstStyle/>
          <a:p>
            <a:fld id="{CA4D0C64-DAF2-42F0-A06C-5E63B27687D1}" type="slidenum">
              <a:rPr lang="en-GB" smtClean="0"/>
              <a:t>52</a:t>
            </a:fld>
            <a:endParaRPr lang="en-GB"/>
          </a:p>
        </p:txBody>
      </p:sp>
    </p:spTree>
    <p:extLst>
      <p:ext uri="{BB962C8B-B14F-4D97-AF65-F5344CB8AC3E}">
        <p14:creationId xmlns:p14="http://schemas.microsoft.com/office/powerpoint/2010/main" val="17873369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7788" y="685800"/>
            <a:ext cx="4162425" cy="3429000"/>
          </a:xfrm>
        </p:spPr>
      </p:sp>
      <p:sp>
        <p:nvSpPr>
          <p:cNvPr id="3" name="Notes Placeholder 2"/>
          <p:cNvSpPr>
            <a:spLocks noGrp="1"/>
          </p:cNvSpPr>
          <p:nvPr>
            <p:ph type="body" idx="1"/>
          </p:nvPr>
        </p:nvSpPr>
        <p:spPr/>
        <p:txBody>
          <a:bodyPr/>
          <a:lstStyle/>
          <a:p>
            <a:r>
              <a:rPr lang="en-GB" dirty="0"/>
              <a:t>LNER 1923 –</a:t>
            </a:r>
            <a:r>
              <a:rPr lang="en-GB" baseline="0" dirty="0"/>
              <a:t> Flying Scotsman </a:t>
            </a:r>
            <a:endParaRPr lang="en-GB" dirty="0"/>
          </a:p>
        </p:txBody>
      </p:sp>
      <p:sp>
        <p:nvSpPr>
          <p:cNvPr id="4" name="Slide Number Placeholder 3"/>
          <p:cNvSpPr>
            <a:spLocks noGrp="1"/>
          </p:cNvSpPr>
          <p:nvPr>
            <p:ph type="sldNum" sz="quarter" idx="10"/>
          </p:nvPr>
        </p:nvSpPr>
        <p:spPr/>
        <p:txBody>
          <a:bodyPr/>
          <a:lstStyle/>
          <a:p>
            <a:fld id="{CA4D0C64-DAF2-42F0-A06C-5E63B27687D1}" type="slidenum">
              <a:rPr lang="en-GB" smtClean="0"/>
              <a:t>54</a:t>
            </a:fld>
            <a:endParaRPr lang="en-GB"/>
          </a:p>
        </p:txBody>
      </p:sp>
    </p:spTree>
    <p:extLst>
      <p:ext uri="{BB962C8B-B14F-4D97-AF65-F5344CB8AC3E}">
        <p14:creationId xmlns:p14="http://schemas.microsoft.com/office/powerpoint/2010/main" val="25984522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7788" y="685800"/>
            <a:ext cx="4162425"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A4D0C64-DAF2-42F0-A06C-5E63B27687D1}" type="slidenum">
              <a:rPr lang="en-GB" smtClean="0"/>
              <a:t>55</a:t>
            </a:fld>
            <a:endParaRPr lang="en-GB"/>
          </a:p>
        </p:txBody>
      </p:sp>
    </p:spTree>
    <p:extLst>
      <p:ext uri="{BB962C8B-B14F-4D97-AF65-F5344CB8AC3E}">
        <p14:creationId xmlns:p14="http://schemas.microsoft.com/office/powerpoint/2010/main" val="12150125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7788" y="685800"/>
            <a:ext cx="4162425" cy="3429000"/>
          </a:xfrm>
        </p:spPr>
      </p:sp>
      <p:sp>
        <p:nvSpPr>
          <p:cNvPr id="3" name="Notes Placeholder 2"/>
          <p:cNvSpPr>
            <a:spLocks noGrp="1"/>
          </p:cNvSpPr>
          <p:nvPr>
            <p:ph type="body" idx="1"/>
          </p:nvPr>
        </p:nvSpPr>
        <p:spPr/>
        <p:txBody>
          <a:bodyPr/>
          <a:lstStyle/>
          <a:p>
            <a:r>
              <a:rPr lang="en-GB" dirty="0"/>
              <a:t>1980</a:t>
            </a:r>
            <a:r>
              <a:rPr lang="en-GB" baseline="0" dirty="0"/>
              <a:t> Selby Diversion launch</a:t>
            </a:r>
          </a:p>
          <a:p>
            <a:r>
              <a:rPr lang="en-GB" baseline="0" dirty="0"/>
              <a:t>Ezra NCB- Parker BR- England CEGB- Whittingham - Monks</a:t>
            </a:r>
            <a:endParaRPr lang="en-GB" dirty="0"/>
          </a:p>
        </p:txBody>
      </p:sp>
      <p:sp>
        <p:nvSpPr>
          <p:cNvPr id="4" name="Slide Number Placeholder 3"/>
          <p:cNvSpPr>
            <a:spLocks noGrp="1"/>
          </p:cNvSpPr>
          <p:nvPr>
            <p:ph type="sldNum" sz="quarter" idx="10"/>
          </p:nvPr>
        </p:nvSpPr>
        <p:spPr/>
        <p:txBody>
          <a:bodyPr/>
          <a:lstStyle/>
          <a:p>
            <a:fld id="{CA4D0C64-DAF2-42F0-A06C-5E63B27687D1}" type="slidenum">
              <a:rPr lang="en-GB" smtClean="0"/>
              <a:t>56</a:t>
            </a:fld>
            <a:endParaRPr lang="en-GB"/>
          </a:p>
        </p:txBody>
      </p:sp>
    </p:spTree>
    <p:extLst>
      <p:ext uri="{BB962C8B-B14F-4D97-AF65-F5344CB8AC3E}">
        <p14:creationId xmlns:p14="http://schemas.microsoft.com/office/powerpoint/2010/main" val="28937264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7788" y="685800"/>
            <a:ext cx="4162425"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A4D0C64-DAF2-42F0-A06C-5E63B27687D1}" type="slidenum">
              <a:rPr lang="en-GB" smtClean="0"/>
              <a:t>57</a:t>
            </a:fld>
            <a:endParaRPr lang="en-GB"/>
          </a:p>
        </p:txBody>
      </p:sp>
    </p:spTree>
    <p:extLst>
      <p:ext uri="{BB962C8B-B14F-4D97-AF65-F5344CB8AC3E}">
        <p14:creationId xmlns:p14="http://schemas.microsoft.com/office/powerpoint/2010/main" val="32394758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7788" y="685800"/>
            <a:ext cx="4162425" cy="3429000"/>
          </a:xfrm>
        </p:spPr>
      </p:sp>
      <p:sp>
        <p:nvSpPr>
          <p:cNvPr id="3" name="Notes Placeholder 2"/>
          <p:cNvSpPr>
            <a:spLocks noGrp="1"/>
          </p:cNvSpPr>
          <p:nvPr>
            <p:ph type="body" idx="1"/>
          </p:nvPr>
        </p:nvSpPr>
        <p:spPr/>
        <p:txBody>
          <a:bodyPr/>
          <a:lstStyle/>
          <a:p>
            <a:r>
              <a:rPr lang="en-GB" dirty="0"/>
              <a:t>Railways  continuous and  lasting  long term contribution to  the future prosperity of York</a:t>
            </a:r>
          </a:p>
          <a:p>
            <a:r>
              <a:rPr lang="en-GB" dirty="0"/>
              <a:t> Recycle    RAILWAY  LAND</a:t>
            </a:r>
          </a:p>
        </p:txBody>
      </p:sp>
      <p:sp>
        <p:nvSpPr>
          <p:cNvPr id="4" name="Slide Number Placeholder 3"/>
          <p:cNvSpPr>
            <a:spLocks noGrp="1"/>
          </p:cNvSpPr>
          <p:nvPr>
            <p:ph type="sldNum" sz="quarter" idx="10"/>
          </p:nvPr>
        </p:nvSpPr>
        <p:spPr/>
        <p:txBody>
          <a:bodyPr/>
          <a:lstStyle/>
          <a:p>
            <a:fld id="{CA4D0C64-DAF2-42F0-A06C-5E63B27687D1}" type="slidenum">
              <a:rPr lang="en-GB" smtClean="0"/>
              <a:t>58</a:t>
            </a:fld>
            <a:endParaRPr lang="en-GB"/>
          </a:p>
        </p:txBody>
      </p:sp>
    </p:spTree>
    <p:extLst>
      <p:ext uri="{BB962C8B-B14F-4D97-AF65-F5344CB8AC3E}">
        <p14:creationId xmlns:p14="http://schemas.microsoft.com/office/powerpoint/2010/main" val="565830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A4D0C64-DAF2-42F0-A06C-5E63B27687D1}" type="slidenum">
              <a:rPr lang="en-GB" smtClean="0"/>
              <a:t>6</a:t>
            </a:fld>
            <a:endParaRPr lang="en-GB"/>
          </a:p>
        </p:txBody>
      </p:sp>
    </p:spTree>
    <p:extLst>
      <p:ext uri="{BB962C8B-B14F-4D97-AF65-F5344CB8AC3E}">
        <p14:creationId xmlns:p14="http://schemas.microsoft.com/office/powerpoint/2010/main" val="4113881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A4D0C64-DAF2-42F0-A06C-5E63B27687D1}" type="slidenum">
              <a:rPr lang="en-GB" smtClean="0"/>
              <a:t>8</a:t>
            </a:fld>
            <a:endParaRPr lang="en-GB"/>
          </a:p>
        </p:txBody>
      </p:sp>
    </p:spTree>
    <p:extLst>
      <p:ext uri="{BB962C8B-B14F-4D97-AF65-F5344CB8AC3E}">
        <p14:creationId xmlns:p14="http://schemas.microsoft.com/office/powerpoint/2010/main" val="2154259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7788" y="685800"/>
            <a:ext cx="4162425" cy="3429000"/>
          </a:xfrm>
        </p:spPr>
      </p:sp>
      <p:sp>
        <p:nvSpPr>
          <p:cNvPr id="3" name="Notes Placeholder 2"/>
          <p:cNvSpPr>
            <a:spLocks noGrp="1"/>
          </p:cNvSpPr>
          <p:nvPr>
            <p:ph type="body" idx="1"/>
          </p:nvPr>
        </p:nvSpPr>
        <p:spPr/>
        <p:txBody>
          <a:bodyPr/>
          <a:lstStyle/>
          <a:p>
            <a:endParaRPr lang="en-GB" dirty="0"/>
          </a:p>
          <a:p>
            <a:r>
              <a:rPr lang="en-GB" dirty="0"/>
              <a:t>Original joint  Y&amp;NM and GNE station  - GT Andrews architect -  influence on York buildings </a:t>
            </a:r>
          </a:p>
          <a:p>
            <a:r>
              <a:rPr lang="en-GB" dirty="0"/>
              <a:t>4</a:t>
            </a:r>
            <a:r>
              <a:rPr lang="en-GB" baseline="30000" dirty="0"/>
              <a:t>th</a:t>
            </a:r>
            <a:r>
              <a:rPr lang="en-GB" dirty="0"/>
              <a:t> January 1841 first Y&amp;NM train  to London  - 30</a:t>
            </a:r>
            <a:r>
              <a:rPr lang="en-GB" baseline="30000" dirty="0"/>
              <a:t>th</a:t>
            </a:r>
            <a:r>
              <a:rPr lang="en-GB" dirty="0"/>
              <a:t> March GNE Darlington </a:t>
            </a:r>
          </a:p>
        </p:txBody>
      </p:sp>
      <p:sp>
        <p:nvSpPr>
          <p:cNvPr id="4" name="Slide Number Placeholder 3"/>
          <p:cNvSpPr>
            <a:spLocks noGrp="1"/>
          </p:cNvSpPr>
          <p:nvPr>
            <p:ph type="sldNum" sz="quarter" idx="10"/>
          </p:nvPr>
        </p:nvSpPr>
        <p:spPr/>
        <p:txBody>
          <a:bodyPr/>
          <a:lstStyle/>
          <a:p>
            <a:fld id="{CA4D0C64-DAF2-42F0-A06C-5E63B27687D1}" type="slidenum">
              <a:rPr lang="en-GB" smtClean="0"/>
              <a:t>10</a:t>
            </a:fld>
            <a:endParaRPr lang="en-GB"/>
          </a:p>
        </p:txBody>
      </p:sp>
    </p:spTree>
    <p:extLst>
      <p:ext uri="{BB962C8B-B14F-4D97-AF65-F5344CB8AC3E}">
        <p14:creationId xmlns:p14="http://schemas.microsoft.com/office/powerpoint/2010/main" val="4139383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7788" y="685800"/>
            <a:ext cx="4162425" cy="3429000"/>
          </a:xfrm>
        </p:spPr>
      </p:sp>
      <p:sp>
        <p:nvSpPr>
          <p:cNvPr id="3" name="Notes Placeholder 2"/>
          <p:cNvSpPr>
            <a:spLocks noGrp="1"/>
          </p:cNvSpPr>
          <p:nvPr>
            <p:ph type="body" idx="1"/>
          </p:nvPr>
        </p:nvSpPr>
        <p:spPr/>
        <p:txBody>
          <a:bodyPr/>
          <a:lstStyle/>
          <a:p>
            <a:r>
              <a:rPr lang="en-GB" dirty="0"/>
              <a:t>Operation</a:t>
            </a:r>
            <a:r>
              <a:rPr lang="en-GB" baseline="0" dirty="0"/>
              <a:t> of  joint  </a:t>
            </a:r>
            <a:r>
              <a:rPr lang="en-GB" baseline="0" dirty="0" err="1"/>
              <a:t>trainshed</a:t>
            </a:r>
            <a:r>
              <a:rPr lang="en-GB" baseline="0" dirty="0"/>
              <a:t>– two platforms  four lines  - engine release turntables </a:t>
            </a:r>
          </a:p>
          <a:p>
            <a:pPr marL="171450" indent="-171450">
              <a:buFontTx/>
              <a:buChar char="-"/>
            </a:pPr>
            <a:r>
              <a:rPr lang="en-GB" baseline="0" dirty="0"/>
              <a:t>cross platform open  </a:t>
            </a:r>
            <a:r>
              <a:rPr lang="en-GB" baseline="0" dirty="0" err="1"/>
              <a:t>collonades</a:t>
            </a:r>
            <a:r>
              <a:rPr lang="en-GB" baseline="0" dirty="0"/>
              <a:t>  - roof trusses </a:t>
            </a:r>
            <a:r>
              <a:rPr lang="en-GB" baseline="0" dirty="0" err="1"/>
              <a:t>Robt</a:t>
            </a:r>
            <a:r>
              <a:rPr lang="en-GB" baseline="0" dirty="0"/>
              <a:t> Stephenson Euston</a:t>
            </a:r>
          </a:p>
          <a:p>
            <a:pPr marL="171450" indent="-171450">
              <a:buFontTx/>
              <a:buChar char="-"/>
            </a:pPr>
            <a:r>
              <a:rPr lang="en-GB" baseline="0" dirty="0"/>
              <a:t>1</a:t>
            </a:r>
            <a:r>
              <a:rPr lang="en-GB" baseline="30000" dirty="0"/>
              <a:t>st</a:t>
            </a:r>
            <a:r>
              <a:rPr lang="en-GB" baseline="0" dirty="0"/>
              <a:t> and 2</a:t>
            </a:r>
            <a:r>
              <a:rPr lang="en-GB" baseline="30000" dirty="0"/>
              <a:t>nd</a:t>
            </a:r>
            <a:r>
              <a:rPr lang="en-GB" baseline="0" dirty="0"/>
              <a:t> class refreshment rooms – 1927 museum</a:t>
            </a:r>
          </a:p>
          <a:p>
            <a:pPr marL="171450" indent="-171450">
              <a:buFontTx/>
              <a:buChar char="-"/>
            </a:pPr>
            <a:r>
              <a:rPr lang="en-GB" baseline="0" dirty="0"/>
              <a:t>Top floor Y&amp;NM board room – Mr Close –Company Secretary</a:t>
            </a:r>
            <a:endParaRPr lang="en-GB" dirty="0"/>
          </a:p>
        </p:txBody>
      </p:sp>
      <p:sp>
        <p:nvSpPr>
          <p:cNvPr id="4" name="Slide Number Placeholder 3"/>
          <p:cNvSpPr>
            <a:spLocks noGrp="1"/>
          </p:cNvSpPr>
          <p:nvPr>
            <p:ph type="sldNum" sz="quarter" idx="10"/>
          </p:nvPr>
        </p:nvSpPr>
        <p:spPr/>
        <p:txBody>
          <a:bodyPr/>
          <a:lstStyle/>
          <a:p>
            <a:fld id="{CA4D0C64-DAF2-42F0-A06C-5E63B27687D1}" type="slidenum">
              <a:rPr lang="en-GB" smtClean="0"/>
              <a:t>11</a:t>
            </a:fld>
            <a:endParaRPr lang="en-GB"/>
          </a:p>
        </p:txBody>
      </p:sp>
    </p:spTree>
    <p:extLst>
      <p:ext uri="{BB962C8B-B14F-4D97-AF65-F5344CB8AC3E}">
        <p14:creationId xmlns:p14="http://schemas.microsoft.com/office/powerpoint/2010/main" val="2672078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7788" y="685800"/>
            <a:ext cx="4162425"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A4D0C64-DAF2-42F0-A06C-5E63B27687D1}" type="slidenum">
              <a:rPr lang="en-GB" smtClean="0"/>
              <a:t>12</a:t>
            </a:fld>
            <a:endParaRPr lang="en-GB"/>
          </a:p>
        </p:txBody>
      </p:sp>
    </p:spTree>
    <p:extLst>
      <p:ext uri="{BB962C8B-B14F-4D97-AF65-F5344CB8AC3E}">
        <p14:creationId xmlns:p14="http://schemas.microsoft.com/office/powerpoint/2010/main" val="3571746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3595" y="626306"/>
            <a:ext cx="2080736" cy="432160"/>
          </a:xfrm>
        </p:spPr>
        <p:txBody>
          <a:bodyPr/>
          <a:lstStyle/>
          <a:p>
            <a:r>
              <a:rPr lang="en-US"/>
              <a:t>Click to edit Master title style</a:t>
            </a:r>
            <a:endParaRPr lang="en-GB"/>
          </a:p>
        </p:txBody>
      </p:sp>
      <p:sp>
        <p:nvSpPr>
          <p:cNvPr id="3" name="Subtitle 2"/>
          <p:cNvSpPr>
            <a:spLocks noGrp="1"/>
          </p:cNvSpPr>
          <p:nvPr>
            <p:ph type="subTitle" idx="1"/>
          </p:nvPr>
        </p:nvSpPr>
        <p:spPr>
          <a:xfrm>
            <a:off x="367189" y="1142471"/>
            <a:ext cx="1713548" cy="515232"/>
          </a:xfrm>
        </p:spPr>
        <p:txBody>
          <a:bodyPr/>
          <a:lstStyle>
            <a:lvl1pPr marL="0" indent="0" algn="ctr">
              <a:buNone/>
              <a:defRPr>
                <a:solidFill>
                  <a:schemeClr val="tx1">
                    <a:tint val="75000"/>
                  </a:schemeClr>
                </a:solidFill>
              </a:defRPr>
            </a:lvl1pPr>
            <a:lvl2pPr marL="127523" indent="0" algn="ctr">
              <a:buNone/>
              <a:defRPr>
                <a:solidFill>
                  <a:schemeClr val="tx1">
                    <a:tint val="75000"/>
                  </a:schemeClr>
                </a:solidFill>
              </a:defRPr>
            </a:lvl2pPr>
            <a:lvl3pPr marL="255045" indent="0" algn="ctr">
              <a:buNone/>
              <a:defRPr>
                <a:solidFill>
                  <a:schemeClr val="tx1">
                    <a:tint val="75000"/>
                  </a:schemeClr>
                </a:solidFill>
              </a:defRPr>
            </a:lvl3pPr>
            <a:lvl4pPr marL="382568" indent="0" algn="ctr">
              <a:buNone/>
              <a:defRPr>
                <a:solidFill>
                  <a:schemeClr val="tx1">
                    <a:tint val="75000"/>
                  </a:schemeClr>
                </a:solidFill>
              </a:defRPr>
            </a:lvl4pPr>
            <a:lvl5pPr marL="510091" indent="0" algn="ctr">
              <a:buNone/>
              <a:defRPr>
                <a:solidFill>
                  <a:schemeClr val="tx1">
                    <a:tint val="75000"/>
                  </a:schemeClr>
                </a:solidFill>
              </a:defRPr>
            </a:lvl5pPr>
            <a:lvl6pPr marL="637613" indent="0" algn="ctr">
              <a:buNone/>
              <a:defRPr>
                <a:solidFill>
                  <a:schemeClr val="tx1">
                    <a:tint val="75000"/>
                  </a:schemeClr>
                </a:solidFill>
              </a:defRPr>
            </a:lvl6pPr>
            <a:lvl7pPr marL="765136" indent="0" algn="ctr">
              <a:buNone/>
              <a:defRPr>
                <a:solidFill>
                  <a:schemeClr val="tx1">
                    <a:tint val="75000"/>
                  </a:schemeClr>
                </a:solidFill>
              </a:defRPr>
            </a:lvl7pPr>
            <a:lvl8pPr marL="892659" indent="0" algn="ctr">
              <a:buNone/>
              <a:defRPr>
                <a:solidFill>
                  <a:schemeClr val="tx1">
                    <a:tint val="75000"/>
                  </a:schemeClr>
                </a:solidFill>
              </a:defRPr>
            </a:lvl8pPr>
            <a:lvl9pPr marL="1020181"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E1ADC90-6A1A-494B-B254-751A0E9391D4}" type="datetimeFigureOut">
              <a:rPr lang="en-GB" smtClean="0"/>
              <a:t>11/12/2023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5FE439-13B9-4B18-A00E-40711E5F4E02}" type="slidenum">
              <a:rPr lang="en-GB" smtClean="0"/>
              <a:t>‹#›</a:t>
            </a:fld>
            <a:endParaRPr lang="en-GB"/>
          </a:p>
        </p:txBody>
      </p:sp>
    </p:spTree>
    <p:extLst>
      <p:ext uri="{BB962C8B-B14F-4D97-AF65-F5344CB8AC3E}">
        <p14:creationId xmlns:p14="http://schemas.microsoft.com/office/powerpoint/2010/main" val="4272296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E1ADC90-6A1A-494B-B254-751A0E9391D4}" type="datetimeFigureOut">
              <a:rPr lang="en-GB" smtClean="0"/>
              <a:t>11/12/2023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5FE439-13B9-4B18-A00E-40711E5F4E02}" type="slidenum">
              <a:rPr lang="en-GB" smtClean="0"/>
              <a:t>‹#›</a:t>
            </a:fld>
            <a:endParaRPr lang="en-GB"/>
          </a:p>
        </p:txBody>
      </p:sp>
    </p:spTree>
    <p:extLst>
      <p:ext uri="{BB962C8B-B14F-4D97-AF65-F5344CB8AC3E}">
        <p14:creationId xmlns:p14="http://schemas.microsoft.com/office/powerpoint/2010/main" val="531908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74746" y="80739"/>
            <a:ext cx="550783" cy="172024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22397" y="80739"/>
            <a:ext cx="1611550" cy="172024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E1ADC90-6A1A-494B-B254-751A0E9391D4}" type="datetimeFigureOut">
              <a:rPr lang="en-GB" smtClean="0"/>
              <a:t>11/12/2023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5FE439-13B9-4B18-A00E-40711E5F4E02}" type="slidenum">
              <a:rPr lang="en-GB" smtClean="0"/>
              <a:t>‹#›</a:t>
            </a:fld>
            <a:endParaRPr lang="en-GB"/>
          </a:p>
        </p:txBody>
      </p:sp>
    </p:spTree>
    <p:extLst>
      <p:ext uri="{BB962C8B-B14F-4D97-AF65-F5344CB8AC3E}">
        <p14:creationId xmlns:p14="http://schemas.microsoft.com/office/powerpoint/2010/main" val="3850739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E1ADC90-6A1A-494B-B254-751A0E9391D4}" type="datetimeFigureOut">
              <a:rPr lang="en-GB" smtClean="0"/>
              <a:t>11/12/2023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5FE439-13B9-4B18-A00E-40711E5F4E02}" type="slidenum">
              <a:rPr lang="en-GB" smtClean="0"/>
              <a:t>‹#›</a:t>
            </a:fld>
            <a:endParaRPr lang="en-GB"/>
          </a:p>
        </p:txBody>
      </p:sp>
    </p:spTree>
    <p:extLst>
      <p:ext uri="{BB962C8B-B14F-4D97-AF65-F5344CB8AC3E}">
        <p14:creationId xmlns:p14="http://schemas.microsoft.com/office/powerpoint/2010/main" val="3235727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3369" y="1295547"/>
            <a:ext cx="2080736" cy="400425"/>
          </a:xfrm>
        </p:spPr>
        <p:txBody>
          <a:bodyPr anchor="t"/>
          <a:lstStyle>
            <a:lvl1pPr algn="l">
              <a:defRPr sz="1100" b="1" cap="all"/>
            </a:lvl1pPr>
          </a:lstStyle>
          <a:p>
            <a:r>
              <a:rPr lang="en-US"/>
              <a:t>Click to edit Master title style</a:t>
            </a:r>
            <a:endParaRPr lang="en-GB"/>
          </a:p>
        </p:txBody>
      </p:sp>
      <p:sp>
        <p:nvSpPr>
          <p:cNvPr id="3" name="Text Placeholder 2"/>
          <p:cNvSpPr>
            <a:spLocks noGrp="1"/>
          </p:cNvSpPr>
          <p:nvPr>
            <p:ph type="body" idx="1"/>
          </p:nvPr>
        </p:nvSpPr>
        <p:spPr>
          <a:xfrm>
            <a:off x="193369" y="854520"/>
            <a:ext cx="2080736" cy="441027"/>
          </a:xfrm>
        </p:spPr>
        <p:txBody>
          <a:bodyPr anchor="b"/>
          <a:lstStyle>
            <a:lvl1pPr marL="0" indent="0">
              <a:buNone/>
              <a:defRPr sz="600">
                <a:solidFill>
                  <a:schemeClr val="tx1">
                    <a:tint val="75000"/>
                  </a:schemeClr>
                </a:solidFill>
              </a:defRPr>
            </a:lvl1pPr>
            <a:lvl2pPr marL="127523" indent="0">
              <a:buNone/>
              <a:defRPr sz="500">
                <a:solidFill>
                  <a:schemeClr val="tx1">
                    <a:tint val="75000"/>
                  </a:schemeClr>
                </a:solidFill>
              </a:defRPr>
            </a:lvl2pPr>
            <a:lvl3pPr marL="255045" indent="0">
              <a:buNone/>
              <a:defRPr sz="500">
                <a:solidFill>
                  <a:schemeClr val="tx1">
                    <a:tint val="75000"/>
                  </a:schemeClr>
                </a:solidFill>
              </a:defRPr>
            </a:lvl3pPr>
            <a:lvl4pPr marL="382568" indent="0">
              <a:buNone/>
              <a:defRPr sz="400">
                <a:solidFill>
                  <a:schemeClr val="tx1">
                    <a:tint val="75000"/>
                  </a:schemeClr>
                </a:solidFill>
              </a:defRPr>
            </a:lvl4pPr>
            <a:lvl5pPr marL="510091" indent="0">
              <a:buNone/>
              <a:defRPr sz="400">
                <a:solidFill>
                  <a:schemeClr val="tx1">
                    <a:tint val="75000"/>
                  </a:schemeClr>
                </a:solidFill>
              </a:defRPr>
            </a:lvl5pPr>
            <a:lvl6pPr marL="637613" indent="0">
              <a:buNone/>
              <a:defRPr sz="400">
                <a:solidFill>
                  <a:schemeClr val="tx1">
                    <a:tint val="75000"/>
                  </a:schemeClr>
                </a:solidFill>
              </a:defRPr>
            </a:lvl6pPr>
            <a:lvl7pPr marL="765136" indent="0">
              <a:buNone/>
              <a:defRPr sz="400">
                <a:solidFill>
                  <a:schemeClr val="tx1">
                    <a:tint val="75000"/>
                  </a:schemeClr>
                </a:solidFill>
              </a:defRPr>
            </a:lvl7pPr>
            <a:lvl8pPr marL="892659" indent="0">
              <a:buNone/>
              <a:defRPr sz="400">
                <a:solidFill>
                  <a:schemeClr val="tx1">
                    <a:tint val="75000"/>
                  </a:schemeClr>
                </a:solidFill>
              </a:defRPr>
            </a:lvl8pPr>
            <a:lvl9pPr marL="1020181" indent="0">
              <a:buNone/>
              <a:defRPr sz="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1ADC90-6A1A-494B-B254-751A0E9391D4}" type="datetimeFigureOut">
              <a:rPr lang="en-GB" smtClean="0"/>
              <a:t>11/12/2023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5FE439-13B9-4B18-A00E-40711E5F4E02}" type="slidenum">
              <a:rPr lang="en-GB" smtClean="0"/>
              <a:t>‹#›</a:t>
            </a:fld>
            <a:endParaRPr lang="en-GB"/>
          </a:p>
        </p:txBody>
      </p:sp>
    </p:spTree>
    <p:extLst>
      <p:ext uri="{BB962C8B-B14F-4D97-AF65-F5344CB8AC3E}">
        <p14:creationId xmlns:p14="http://schemas.microsoft.com/office/powerpoint/2010/main" val="3996355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22397" y="470430"/>
            <a:ext cx="1081167" cy="1330549"/>
          </a:xfrm>
        </p:spPr>
        <p:txBody>
          <a:bodyPr/>
          <a:lstStyle>
            <a:lvl1pPr>
              <a:defRPr sz="800"/>
            </a:lvl1pPr>
            <a:lvl2pPr>
              <a:defRPr sz="600"/>
            </a:lvl2pPr>
            <a:lvl3pPr>
              <a:defRPr sz="600"/>
            </a:lvl3pPr>
            <a:lvl4pPr>
              <a:defRPr sz="500"/>
            </a:lvl4pPr>
            <a:lvl5pPr>
              <a:defRPr sz="500"/>
            </a:lvl5pPr>
            <a:lvl6pPr>
              <a:defRPr sz="500"/>
            </a:lvl6pPr>
            <a:lvl7pPr>
              <a:defRPr sz="500"/>
            </a:lvl7pPr>
            <a:lvl8pPr>
              <a:defRPr sz="500"/>
            </a:lvl8pPr>
            <a:lvl9pPr>
              <a:defRPr sz="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244362" y="470430"/>
            <a:ext cx="1081167" cy="1330549"/>
          </a:xfrm>
        </p:spPr>
        <p:txBody>
          <a:bodyPr/>
          <a:lstStyle>
            <a:lvl1pPr>
              <a:defRPr sz="800"/>
            </a:lvl1pPr>
            <a:lvl2pPr>
              <a:defRPr sz="600"/>
            </a:lvl2pPr>
            <a:lvl3pPr>
              <a:defRPr sz="600"/>
            </a:lvl3pPr>
            <a:lvl4pPr>
              <a:defRPr sz="500"/>
            </a:lvl4pPr>
            <a:lvl5pPr>
              <a:defRPr sz="500"/>
            </a:lvl5pPr>
            <a:lvl6pPr>
              <a:defRPr sz="500"/>
            </a:lvl6pPr>
            <a:lvl7pPr>
              <a:defRPr sz="500"/>
            </a:lvl7pPr>
            <a:lvl8pPr>
              <a:defRPr sz="500"/>
            </a:lvl8pPr>
            <a:lvl9pPr>
              <a:defRPr sz="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E1ADC90-6A1A-494B-B254-751A0E9391D4}" type="datetimeFigureOut">
              <a:rPr lang="en-GB" smtClean="0"/>
              <a:t>11/12/2023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65FE439-13B9-4B18-A00E-40711E5F4E02}" type="slidenum">
              <a:rPr lang="en-GB" smtClean="0"/>
              <a:t>‹#›</a:t>
            </a:fld>
            <a:endParaRPr lang="en-GB"/>
          </a:p>
        </p:txBody>
      </p:sp>
    </p:spTree>
    <p:extLst>
      <p:ext uri="{BB962C8B-B14F-4D97-AF65-F5344CB8AC3E}">
        <p14:creationId xmlns:p14="http://schemas.microsoft.com/office/powerpoint/2010/main" val="3047910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122397" y="451295"/>
            <a:ext cx="1081592" cy="188078"/>
          </a:xfrm>
        </p:spPr>
        <p:txBody>
          <a:bodyPr anchor="b"/>
          <a:lstStyle>
            <a:lvl1pPr marL="0" indent="0">
              <a:buNone/>
              <a:defRPr sz="600" b="1"/>
            </a:lvl1pPr>
            <a:lvl2pPr marL="127523" indent="0">
              <a:buNone/>
              <a:defRPr sz="600" b="1"/>
            </a:lvl2pPr>
            <a:lvl3pPr marL="255045" indent="0">
              <a:buNone/>
              <a:defRPr sz="500" b="1"/>
            </a:lvl3pPr>
            <a:lvl4pPr marL="382568" indent="0">
              <a:buNone/>
              <a:defRPr sz="500" b="1"/>
            </a:lvl4pPr>
            <a:lvl5pPr marL="510091" indent="0">
              <a:buNone/>
              <a:defRPr sz="500" b="1"/>
            </a:lvl5pPr>
            <a:lvl6pPr marL="637613" indent="0">
              <a:buNone/>
              <a:defRPr sz="500" b="1"/>
            </a:lvl6pPr>
            <a:lvl7pPr marL="765136" indent="0">
              <a:buNone/>
              <a:defRPr sz="500" b="1"/>
            </a:lvl7pPr>
            <a:lvl8pPr marL="892659" indent="0">
              <a:buNone/>
              <a:defRPr sz="500" b="1"/>
            </a:lvl8pPr>
            <a:lvl9pPr marL="1020181" indent="0">
              <a:buNone/>
              <a:defRPr sz="500" b="1"/>
            </a:lvl9pPr>
          </a:lstStyle>
          <a:p>
            <a:pPr lvl="0"/>
            <a:r>
              <a:rPr lang="en-US"/>
              <a:t>Click to edit Master text styles</a:t>
            </a:r>
          </a:p>
        </p:txBody>
      </p:sp>
      <p:sp>
        <p:nvSpPr>
          <p:cNvPr id="4" name="Content Placeholder 3"/>
          <p:cNvSpPr>
            <a:spLocks noGrp="1"/>
          </p:cNvSpPr>
          <p:nvPr>
            <p:ph sz="half" idx="2"/>
          </p:nvPr>
        </p:nvSpPr>
        <p:spPr>
          <a:xfrm>
            <a:off x="122397" y="639372"/>
            <a:ext cx="1081592" cy="1161606"/>
          </a:xfrm>
        </p:spPr>
        <p:txBody>
          <a:bodyPr/>
          <a:lstStyle>
            <a:lvl1pPr>
              <a:defRPr sz="600"/>
            </a:lvl1pPr>
            <a:lvl2pPr>
              <a:defRPr sz="600"/>
            </a:lvl2pPr>
            <a:lvl3pPr>
              <a:defRPr sz="500"/>
            </a:lvl3pPr>
            <a:lvl4pPr>
              <a:defRPr sz="500"/>
            </a:lvl4pPr>
            <a:lvl5pPr>
              <a:defRPr sz="500"/>
            </a:lvl5pPr>
            <a:lvl6pPr>
              <a:defRPr sz="500"/>
            </a:lvl6pPr>
            <a:lvl7pPr>
              <a:defRPr sz="500"/>
            </a:lvl7pPr>
            <a:lvl8pPr>
              <a:defRPr sz="500"/>
            </a:lvl8pPr>
            <a:lvl9pPr>
              <a:defRPr sz="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243512" y="451295"/>
            <a:ext cx="1082017" cy="188078"/>
          </a:xfrm>
        </p:spPr>
        <p:txBody>
          <a:bodyPr anchor="b"/>
          <a:lstStyle>
            <a:lvl1pPr marL="0" indent="0">
              <a:buNone/>
              <a:defRPr sz="600" b="1"/>
            </a:lvl1pPr>
            <a:lvl2pPr marL="127523" indent="0">
              <a:buNone/>
              <a:defRPr sz="600" b="1"/>
            </a:lvl2pPr>
            <a:lvl3pPr marL="255045" indent="0">
              <a:buNone/>
              <a:defRPr sz="500" b="1"/>
            </a:lvl3pPr>
            <a:lvl4pPr marL="382568" indent="0">
              <a:buNone/>
              <a:defRPr sz="500" b="1"/>
            </a:lvl4pPr>
            <a:lvl5pPr marL="510091" indent="0">
              <a:buNone/>
              <a:defRPr sz="500" b="1"/>
            </a:lvl5pPr>
            <a:lvl6pPr marL="637613" indent="0">
              <a:buNone/>
              <a:defRPr sz="500" b="1"/>
            </a:lvl6pPr>
            <a:lvl7pPr marL="765136" indent="0">
              <a:buNone/>
              <a:defRPr sz="500" b="1"/>
            </a:lvl7pPr>
            <a:lvl8pPr marL="892659" indent="0">
              <a:buNone/>
              <a:defRPr sz="500" b="1"/>
            </a:lvl8pPr>
            <a:lvl9pPr marL="1020181" indent="0">
              <a:buNone/>
              <a:defRPr sz="500" b="1"/>
            </a:lvl9pPr>
          </a:lstStyle>
          <a:p>
            <a:pPr lvl="0"/>
            <a:r>
              <a:rPr lang="en-US"/>
              <a:t>Click to edit Master text styles</a:t>
            </a:r>
          </a:p>
        </p:txBody>
      </p:sp>
      <p:sp>
        <p:nvSpPr>
          <p:cNvPr id="6" name="Content Placeholder 5"/>
          <p:cNvSpPr>
            <a:spLocks noGrp="1"/>
          </p:cNvSpPr>
          <p:nvPr>
            <p:ph sz="quarter" idx="4"/>
          </p:nvPr>
        </p:nvSpPr>
        <p:spPr>
          <a:xfrm>
            <a:off x="1243512" y="639372"/>
            <a:ext cx="1082017" cy="1161606"/>
          </a:xfrm>
        </p:spPr>
        <p:txBody>
          <a:bodyPr/>
          <a:lstStyle>
            <a:lvl1pPr>
              <a:defRPr sz="600"/>
            </a:lvl1pPr>
            <a:lvl2pPr>
              <a:defRPr sz="600"/>
            </a:lvl2pPr>
            <a:lvl3pPr>
              <a:defRPr sz="500"/>
            </a:lvl3pPr>
            <a:lvl4pPr>
              <a:defRPr sz="500"/>
            </a:lvl4pPr>
            <a:lvl5pPr>
              <a:defRPr sz="500"/>
            </a:lvl5pPr>
            <a:lvl6pPr>
              <a:defRPr sz="500"/>
            </a:lvl6pPr>
            <a:lvl7pPr>
              <a:defRPr sz="500"/>
            </a:lvl7pPr>
            <a:lvl8pPr>
              <a:defRPr sz="500"/>
            </a:lvl8pPr>
            <a:lvl9pPr>
              <a:defRPr sz="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E1ADC90-6A1A-494B-B254-751A0E9391D4}" type="datetimeFigureOut">
              <a:rPr lang="en-GB" smtClean="0"/>
              <a:t>11/12/2023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65FE439-13B9-4B18-A00E-40711E5F4E02}" type="slidenum">
              <a:rPr lang="en-GB" smtClean="0"/>
              <a:t>‹#›</a:t>
            </a:fld>
            <a:endParaRPr lang="en-GB"/>
          </a:p>
        </p:txBody>
      </p:sp>
    </p:spTree>
    <p:extLst>
      <p:ext uri="{BB962C8B-B14F-4D97-AF65-F5344CB8AC3E}">
        <p14:creationId xmlns:p14="http://schemas.microsoft.com/office/powerpoint/2010/main" val="98581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E1ADC90-6A1A-494B-B254-751A0E9391D4}" type="datetimeFigureOut">
              <a:rPr lang="en-GB" smtClean="0"/>
              <a:t>11/12/2023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65FE439-13B9-4B18-A00E-40711E5F4E02}" type="slidenum">
              <a:rPr lang="en-GB" smtClean="0"/>
              <a:t>‹#›</a:t>
            </a:fld>
            <a:endParaRPr lang="en-GB"/>
          </a:p>
        </p:txBody>
      </p:sp>
    </p:spTree>
    <p:extLst>
      <p:ext uri="{BB962C8B-B14F-4D97-AF65-F5344CB8AC3E}">
        <p14:creationId xmlns:p14="http://schemas.microsoft.com/office/powerpoint/2010/main" val="3443625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1ADC90-6A1A-494B-B254-751A0E9391D4}" type="datetimeFigureOut">
              <a:rPr lang="en-GB" smtClean="0"/>
              <a:t>11/12/2023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65FE439-13B9-4B18-A00E-40711E5F4E02}" type="slidenum">
              <a:rPr lang="en-GB" smtClean="0"/>
              <a:t>‹#›</a:t>
            </a:fld>
            <a:endParaRPr lang="en-GB"/>
          </a:p>
        </p:txBody>
      </p:sp>
    </p:spTree>
    <p:extLst>
      <p:ext uri="{BB962C8B-B14F-4D97-AF65-F5344CB8AC3E}">
        <p14:creationId xmlns:p14="http://schemas.microsoft.com/office/powerpoint/2010/main" val="879661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2396" y="80272"/>
            <a:ext cx="805350" cy="341621"/>
          </a:xfrm>
        </p:spPr>
        <p:txBody>
          <a:bodyPr anchor="b"/>
          <a:lstStyle>
            <a:lvl1pPr algn="l">
              <a:defRPr sz="600" b="1"/>
            </a:lvl1pPr>
          </a:lstStyle>
          <a:p>
            <a:r>
              <a:rPr lang="en-US"/>
              <a:t>Click to edit Master title style</a:t>
            </a:r>
            <a:endParaRPr lang="en-GB"/>
          </a:p>
        </p:txBody>
      </p:sp>
      <p:sp>
        <p:nvSpPr>
          <p:cNvPr id="3" name="Content Placeholder 2"/>
          <p:cNvSpPr>
            <a:spLocks noGrp="1"/>
          </p:cNvSpPr>
          <p:nvPr>
            <p:ph idx="1"/>
          </p:nvPr>
        </p:nvSpPr>
        <p:spPr>
          <a:xfrm>
            <a:off x="957071" y="80272"/>
            <a:ext cx="1368458" cy="1720707"/>
          </a:xfrm>
        </p:spPr>
        <p:txBody>
          <a:bodyPr/>
          <a:lstStyle>
            <a:lvl1pPr>
              <a:defRPr sz="900"/>
            </a:lvl1pPr>
            <a:lvl2pPr>
              <a:defRPr sz="800"/>
            </a:lvl2pPr>
            <a:lvl3pPr>
              <a:defRPr sz="600"/>
            </a:lvl3pPr>
            <a:lvl4pPr>
              <a:defRPr sz="600"/>
            </a:lvl4pPr>
            <a:lvl5pPr>
              <a:defRPr sz="600"/>
            </a:lvl5pPr>
            <a:lvl6pPr>
              <a:defRPr sz="600"/>
            </a:lvl6pPr>
            <a:lvl7pPr>
              <a:defRPr sz="600"/>
            </a:lvl7pPr>
            <a:lvl8pPr>
              <a:defRPr sz="600"/>
            </a:lvl8pPr>
            <a:lvl9pPr>
              <a:defRPr sz="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22396" y="421893"/>
            <a:ext cx="805350" cy="1379086"/>
          </a:xfrm>
        </p:spPr>
        <p:txBody>
          <a:bodyPr/>
          <a:lstStyle>
            <a:lvl1pPr marL="0" indent="0">
              <a:buNone/>
              <a:defRPr sz="400"/>
            </a:lvl1pPr>
            <a:lvl2pPr marL="127523" indent="0">
              <a:buNone/>
              <a:defRPr sz="300"/>
            </a:lvl2pPr>
            <a:lvl3pPr marL="255045" indent="0">
              <a:buNone/>
              <a:defRPr sz="300"/>
            </a:lvl3pPr>
            <a:lvl4pPr marL="382568" indent="0">
              <a:buNone/>
              <a:defRPr sz="300"/>
            </a:lvl4pPr>
            <a:lvl5pPr marL="510091" indent="0">
              <a:buNone/>
              <a:defRPr sz="300"/>
            </a:lvl5pPr>
            <a:lvl6pPr marL="637613" indent="0">
              <a:buNone/>
              <a:defRPr sz="300"/>
            </a:lvl6pPr>
            <a:lvl7pPr marL="765136" indent="0">
              <a:buNone/>
              <a:defRPr sz="300"/>
            </a:lvl7pPr>
            <a:lvl8pPr marL="892659" indent="0">
              <a:buNone/>
              <a:defRPr sz="300"/>
            </a:lvl8pPr>
            <a:lvl9pPr marL="1020181" indent="0">
              <a:buNone/>
              <a:defRPr sz="300"/>
            </a:lvl9pPr>
          </a:lstStyle>
          <a:p>
            <a:pPr lvl="0"/>
            <a:r>
              <a:rPr lang="en-US"/>
              <a:t>Click to edit Master text styles</a:t>
            </a:r>
          </a:p>
        </p:txBody>
      </p:sp>
      <p:sp>
        <p:nvSpPr>
          <p:cNvPr id="5" name="Date Placeholder 4"/>
          <p:cNvSpPr>
            <a:spLocks noGrp="1"/>
          </p:cNvSpPr>
          <p:nvPr>
            <p:ph type="dt" sz="half" idx="10"/>
          </p:nvPr>
        </p:nvSpPr>
        <p:spPr/>
        <p:txBody>
          <a:bodyPr/>
          <a:lstStyle/>
          <a:p>
            <a:fld id="{1E1ADC90-6A1A-494B-B254-751A0E9391D4}" type="datetimeFigureOut">
              <a:rPr lang="en-GB" smtClean="0"/>
              <a:t>11/12/2023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65FE439-13B9-4B18-A00E-40711E5F4E02}" type="slidenum">
              <a:rPr lang="en-GB" smtClean="0"/>
              <a:t>‹#›</a:t>
            </a:fld>
            <a:endParaRPr lang="en-GB"/>
          </a:p>
        </p:txBody>
      </p:sp>
    </p:spTree>
    <p:extLst>
      <p:ext uri="{BB962C8B-B14F-4D97-AF65-F5344CB8AC3E}">
        <p14:creationId xmlns:p14="http://schemas.microsoft.com/office/powerpoint/2010/main" val="3706703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9810" y="1411288"/>
            <a:ext cx="1468755" cy="166610"/>
          </a:xfrm>
        </p:spPr>
        <p:txBody>
          <a:bodyPr anchor="b"/>
          <a:lstStyle>
            <a:lvl1pPr algn="l">
              <a:defRPr sz="600" b="1"/>
            </a:lvl1pPr>
          </a:lstStyle>
          <a:p>
            <a:r>
              <a:rPr lang="en-US"/>
              <a:t>Click to edit Master title style</a:t>
            </a:r>
            <a:endParaRPr lang="en-GB"/>
          </a:p>
        </p:txBody>
      </p:sp>
      <p:sp>
        <p:nvSpPr>
          <p:cNvPr id="3" name="Picture Placeholder 2"/>
          <p:cNvSpPr>
            <a:spLocks noGrp="1"/>
          </p:cNvSpPr>
          <p:nvPr>
            <p:ph type="pic" idx="1"/>
          </p:nvPr>
        </p:nvSpPr>
        <p:spPr>
          <a:xfrm>
            <a:off x="479810" y="180145"/>
            <a:ext cx="1468755" cy="1209675"/>
          </a:xfrm>
        </p:spPr>
        <p:txBody>
          <a:bodyPr/>
          <a:lstStyle>
            <a:lvl1pPr marL="0" indent="0">
              <a:buNone/>
              <a:defRPr sz="900"/>
            </a:lvl1pPr>
            <a:lvl2pPr marL="127523" indent="0">
              <a:buNone/>
              <a:defRPr sz="800"/>
            </a:lvl2pPr>
            <a:lvl3pPr marL="255045" indent="0">
              <a:buNone/>
              <a:defRPr sz="600"/>
            </a:lvl3pPr>
            <a:lvl4pPr marL="382568" indent="0">
              <a:buNone/>
              <a:defRPr sz="600"/>
            </a:lvl4pPr>
            <a:lvl5pPr marL="510091" indent="0">
              <a:buNone/>
              <a:defRPr sz="600"/>
            </a:lvl5pPr>
            <a:lvl6pPr marL="637613" indent="0">
              <a:buNone/>
              <a:defRPr sz="600"/>
            </a:lvl6pPr>
            <a:lvl7pPr marL="765136" indent="0">
              <a:buNone/>
              <a:defRPr sz="600"/>
            </a:lvl7pPr>
            <a:lvl8pPr marL="892659" indent="0">
              <a:buNone/>
              <a:defRPr sz="600"/>
            </a:lvl8pPr>
            <a:lvl9pPr marL="1020181" indent="0">
              <a:buNone/>
              <a:defRPr sz="600"/>
            </a:lvl9pPr>
          </a:lstStyle>
          <a:p>
            <a:endParaRPr lang="en-GB"/>
          </a:p>
        </p:txBody>
      </p:sp>
      <p:sp>
        <p:nvSpPr>
          <p:cNvPr id="4" name="Text Placeholder 3"/>
          <p:cNvSpPr>
            <a:spLocks noGrp="1"/>
          </p:cNvSpPr>
          <p:nvPr>
            <p:ph type="body" sz="half" idx="2"/>
          </p:nvPr>
        </p:nvSpPr>
        <p:spPr>
          <a:xfrm>
            <a:off x="479810" y="1577898"/>
            <a:ext cx="1468755" cy="236615"/>
          </a:xfrm>
        </p:spPr>
        <p:txBody>
          <a:bodyPr/>
          <a:lstStyle>
            <a:lvl1pPr marL="0" indent="0">
              <a:buNone/>
              <a:defRPr sz="400"/>
            </a:lvl1pPr>
            <a:lvl2pPr marL="127523" indent="0">
              <a:buNone/>
              <a:defRPr sz="300"/>
            </a:lvl2pPr>
            <a:lvl3pPr marL="255045" indent="0">
              <a:buNone/>
              <a:defRPr sz="300"/>
            </a:lvl3pPr>
            <a:lvl4pPr marL="382568" indent="0">
              <a:buNone/>
              <a:defRPr sz="300"/>
            </a:lvl4pPr>
            <a:lvl5pPr marL="510091" indent="0">
              <a:buNone/>
              <a:defRPr sz="300"/>
            </a:lvl5pPr>
            <a:lvl6pPr marL="637613" indent="0">
              <a:buNone/>
              <a:defRPr sz="300"/>
            </a:lvl6pPr>
            <a:lvl7pPr marL="765136" indent="0">
              <a:buNone/>
              <a:defRPr sz="300"/>
            </a:lvl7pPr>
            <a:lvl8pPr marL="892659" indent="0">
              <a:buNone/>
              <a:defRPr sz="300"/>
            </a:lvl8pPr>
            <a:lvl9pPr marL="1020181" indent="0">
              <a:buNone/>
              <a:defRPr sz="300"/>
            </a:lvl9pPr>
          </a:lstStyle>
          <a:p>
            <a:pPr lvl="0"/>
            <a:r>
              <a:rPr lang="en-US"/>
              <a:t>Click to edit Master text styles</a:t>
            </a:r>
          </a:p>
        </p:txBody>
      </p:sp>
      <p:sp>
        <p:nvSpPr>
          <p:cNvPr id="5" name="Date Placeholder 4"/>
          <p:cNvSpPr>
            <a:spLocks noGrp="1"/>
          </p:cNvSpPr>
          <p:nvPr>
            <p:ph type="dt" sz="half" idx="10"/>
          </p:nvPr>
        </p:nvSpPr>
        <p:spPr/>
        <p:txBody>
          <a:bodyPr/>
          <a:lstStyle/>
          <a:p>
            <a:fld id="{1E1ADC90-6A1A-494B-B254-751A0E9391D4}" type="datetimeFigureOut">
              <a:rPr lang="en-GB" smtClean="0"/>
              <a:t>11/12/2023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65FE439-13B9-4B18-A00E-40711E5F4E02}" type="slidenum">
              <a:rPr lang="en-GB" smtClean="0"/>
              <a:t>‹#›</a:t>
            </a:fld>
            <a:endParaRPr lang="en-GB"/>
          </a:p>
        </p:txBody>
      </p:sp>
    </p:spTree>
    <p:extLst>
      <p:ext uri="{BB962C8B-B14F-4D97-AF65-F5344CB8AC3E}">
        <p14:creationId xmlns:p14="http://schemas.microsoft.com/office/powerpoint/2010/main" val="2168755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2396" y="80739"/>
            <a:ext cx="2203133" cy="336021"/>
          </a:xfrm>
          <a:prstGeom prst="rect">
            <a:avLst/>
          </a:prstGeom>
        </p:spPr>
        <p:txBody>
          <a:bodyPr vert="horz" lIns="25505" tIns="12752" rIns="25505" bIns="12752"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122396" y="470430"/>
            <a:ext cx="2203133" cy="1330549"/>
          </a:xfrm>
          <a:prstGeom prst="rect">
            <a:avLst/>
          </a:prstGeom>
        </p:spPr>
        <p:txBody>
          <a:bodyPr vert="horz" lIns="25505" tIns="12752" rIns="25505" bIns="1275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22397" y="1868650"/>
            <a:ext cx="571182" cy="107340"/>
          </a:xfrm>
          <a:prstGeom prst="rect">
            <a:avLst/>
          </a:prstGeom>
        </p:spPr>
        <p:txBody>
          <a:bodyPr vert="horz" lIns="25505" tIns="12752" rIns="25505" bIns="12752" rtlCol="0" anchor="ctr"/>
          <a:lstStyle>
            <a:lvl1pPr algn="l">
              <a:defRPr sz="300">
                <a:solidFill>
                  <a:schemeClr val="tx1">
                    <a:tint val="75000"/>
                  </a:schemeClr>
                </a:solidFill>
              </a:defRPr>
            </a:lvl1pPr>
          </a:lstStyle>
          <a:p>
            <a:fld id="{1E1ADC90-6A1A-494B-B254-751A0E9391D4}" type="datetimeFigureOut">
              <a:rPr lang="en-GB" smtClean="0"/>
              <a:t>11/12/2023</a:t>
            </a:fld>
            <a:endParaRPr lang="en-GB"/>
          </a:p>
        </p:txBody>
      </p:sp>
      <p:sp>
        <p:nvSpPr>
          <p:cNvPr id="5" name="Footer Placeholder 4"/>
          <p:cNvSpPr>
            <a:spLocks noGrp="1"/>
          </p:cNvSpPr>
          <p:nvPr>
            <p:ph type="ftr" sz="quarter" idx="3"/>
          </p:nvPr>
        </p:nvSpPr>
        <p:spPr>
          <a:xfrm>
            <a:off x="836375" y="1868650"/>
            <a:ext cx="775176" cy="107340"/>
          </a:xfrm>
          <a:prstGeom prst="rect">
            <a:avLst/>
          </a:prstGeom>
        </p:spPr>
        <p:txBody>
          <a:bodyPr vert="horz" lIns="25505" tIns="12752" rIns="25505" bIns="12752" rtlCol="0" anchor="ctr"/>
          <a:lstStyle>
            <a:lvl1pPr algn="ctr">
              <a:defRPr sz="3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754347" y="1868650"/>
            <a:ext cx="571182" cy="107340"/>
          </a:xfrm>
          <a:prstGeom prst="rect">
            <a:avLst/>
          </a:prstGeom>
        </p:spPr>
        <p:txBody>
          <a:bodyPr vert="horz" lIns="25505" tIns="12752" rIns="25505" bIns="12752" rtlCol="0" anchor="ctr"/>
          <a:lstStyle>
            <a:lvl1pPr algn="r">
              <a:defRPr sz="300">
                <a:solidFill>
                  <a:schemeClr val="tx1">
                    <a:tint val="75000"/>
                  </a:schemeClr>
                </a:solidFill>
              </a:defRPr>
            </a:lvl1pPr>
          </a:lstStyle>
          <a:p>
            <a:fld id="{165FE439-13B9-4B18-A00E-40711E5F4E02}" type="slidenum">
              <a:rPr lang="en-GB" smtClean="0"/>
              <a:t>‹#›</a:t>
            </a:fld>
            <a:endParaRPr lang="en-GB"/>
          </a:p>
        </p:txBody>
      </p:sp>
    </p:spTree>
    <p:extLst>
      <p:ext uri="{BB962C8B-B14F-4D97-AF65-F5344CB8AC3E}">
        <p14:creationId xmlns:p14="http://schemas.microsoft.com/office/powerpoint/2010/main" val="2041979650"/>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55045" rtl="0" eaLnBrk="1" latinLnBrk="0" hangingPunct="1">
        <a:spcBef>
          <a:spcPct val="0"/>
        </a:spcBef>
        <a:buNone/>
        <a:defRPr sz="1200" kern="1200">
          <a:solidFill>
            <a:schemeClr val="tx1"/>
          </a:solidFill>
          <a:latin typeface="+mj-lt"/>
          <a:ea typeface="+mj-ea"/>
          <a:cs typeface="+mj-cs"/>
        </a:defRPr>
      </a:lvl1pPr>
    </p:titleStyle>
    <p:bodyStyle>
      <a:lvl1pPr marL="95642" indent="-95642" algn="l" defTabSz="255045" rtl="0" eaLnBrk="1" latinLnBrk="0" hangingPunct="1">
        <a:spcBef>
          <a:spcPct val="20000"/>
        </a:spcBef>
        <a:buFont typeface="Arial" panose="020B0604020202020204" pitchFamily="34" charset="0"/>
        <a:buChar char="•"/>
        <a:defRPr sz="900" kern="1200">
          <a:solidFill>
            <a:schemeClr val="tx1"/>
          </a:solidFill>
          <a:latin typeface="+mn-lt"/>
          <a:ea typeface="+mn-ea"/>
          <a:cs typeface="+mn-cs"/>
        </a:defRPr>
      </a:lvl1pPr>
      <a:lvl2pPr marL="207224" indent="-79701" algn="l" defTabSz="255045" rtl="0" eaLnBrk="1" latinLnBrk="0" hangingPunct="1">
        <a:spcBef>
          <a:spcPct val="20000"/>
        </a:spcBef>
        <a:buFont typeface="Arial" panose="020B0604020202020204" pitchFamily="34" charset="0"/>
        <a:buChar char="–"/>
        <a:defRPr sz="800" kern="1200">
          <a:solidFill>
            <a:schemeClr val="tx1"/>
          </a:solidFill>
          <a:latin typeface="+mn-lt"/>
          <a:ea typeface="+mn-ea"/>
          <a:cs typeface="+mn-cs"/>
        </a:defRPr>
      </a:lvl2pPr>
      <a:lvl3pPr marL="318807" indent="-63761" algn="l" defTabSz="255045" rtl="0" eaLnBrk="1" latinLnBrk="0" hangingPunct="1">
        <a:spcBef>
          <a:spcPct val="20000"/>
        </a:spcBef>
        <a:buFont typeface="Arial" panose="020B0604020202020204" pitchFamily="34" charset="0"/>
        <a:buChar char="•"/>
        <a:defRPr sz="600" kern="1200">
          <a:solidFill>
            <a:schemeClr val="tx1"/>
          </a:solidFill>
          <a:latin typeface="+mn-lt"/>
          <a:ea typeface="+mn-ea"/>
          <a:cs typeface="+mn-cs"/>
        </a:defRPr>
      </a:lvl3pPr>
      <a:lvl4pPr marL="446329" indent="-63761" algn="l" defTabSz="255045" rtl="0" eaLnBrk="1" latinLnBrk="0" hangingPunct="1">
        <a:spcBef>
          <a:spcPct val="20000"/>
        </a:spcBef>
        <a:buFont typeface="Arial" panose="020B0604020202020204" pitchFamily="34" charset="0"/>
        <a:buChar char="–"/>
        <a:defRPr sz="600" kern="1200">
          <a:solidFill>
            <a:schemeClr val="tx1"/>
          </a:solidFill>
          <a:latin typeface="+mn-lt"/>
          <a:ea typeface="+mn-ea"/>
          <a:cs typeface="+mn-cs"/>
        </a:defRPr>
      </a:lvl4pPr>
      <a:lvl5pPr marL="573852" indent="-63761" algn="l" defTabSz="255045" rtl="0" eaLnBrk="1" latinLnBrk="0" hangingPunct="1">
        <a:spcBef>
          <a:spcPct val="20000"/>
        </a:spcBef>
        <a:buFont typeface="Arial" panose="020B0604020202020204" pitchFamily="34" charset="0"/>
        <a:buChar char="»"/>
        <a:defRPr sz="600" kern="1200">
          <a:solidFill>
            <a:schemeClr val="tx1"/>
          </a:solidFill>
          <a:latin typeface="+mn-lt"/>
          <a:ea typeface="+mn-ea"/>
          <a:cs typeface="+mn-cs"/>
        </a:defRPr>
      </a:lvl5pPr>
      <a:lvl6pPr marL="701375" indent="-63761" algn="l" defTabSz="255045" rtl="0" eaLnBrk="1" latinLnBrk="0" hangingPunct="1">
        <a:spcBef>
          <a:spcPct val="20000"/>
        </a:spcBef>
        <a:buFont typeface="Arial" panose="020B0604020202020204" pitchFamily="34" charset="0"/>
        <a:buChar char="•"/>
        <a:defRPr sz="600" kern="1200">
          <a:solidFill>
            <a:schemeClr val="tx1"/>
          </a:solidFill>
          <a:latin typeface="+mn-lt"/>
          <a:ea typeface="+mn-ea"/>
          <a:cs typeface="+mn-cs"/>
        </a:defRPr>
      </a:lvl6pPr>
      <a:lvl7pPr marL="828897" indent="-63761" algn="l" defTabSz="255045" rtl="0" eaLnBrk="1" latinLnBrk="0" hangingPunct="1">
        <a:spcBef>
          <a:spcPct val="20000"/>
        </a:spcBef>
        <a:buFont typeface="Arial" panose="020B0604020202020204" pitchFamily="34" charset="0"/>
        <a:buChar char="•"/>
        <a:defRPr sz="600" kern="1200">
          <a:solidFill>
            <a:schemeClr val="tx1"/>
          </a:solidFill>
          <a:latin typeface="+mn-lt"/>
          <a:ea typeface="+mn-ea"/>
          <a:cs typeface="+mn-cs"/>
        </a:defRPr>
      </a:lvl7pPr>
      <a:lvl8pPr marL="956420" indent="-63761" algn="l" defTabSz="255045" rtl="0" eaLnBrk="1" latinLnBrk="0" hangingPunct="1">
        <a:spcBef>
          <a:spcPct val="20000"/>
        </a:spcBef>
        <a:buFont typeface="Arial" panose="020B0604020202020204" pitchFamily="34" charset="0"/>
        <a:buChar char="•"/>
        <a:defRPr sz="600" kern="1200">
          <a:solidFill>
            <a:schemeClr val="tx1"/>
          </a:solidFill>
          <a:latin typeface="+mn-lt"/>
          <a:ea typeface="+mn-ea"/>
          <a:cs typeface="+mn-cs"/>
        </a:defRPr>
      </a:lvl8pPr>
      <a:lvl9pPr marL="1083943" indent="-63761" algn="l" defTabSz="255045" rtl="0" eaLnBrk="1" latinLnBrk="0" hangingPunct="1">
        <a:spcBef>
          <a:spcPct val="20000"/>
        </a:spcBef>
        <a:buFont typeface="Arial" panose="020B0604020202020204" pitchFamily="34" charset="0"/>
        <a:buChar char="•"/>
        <a:defRPr sz="600" kern="1200">
          <a:solidFill>
            <a:schemeClr val="tx1"/>
          </a:solidFill>
          <a:latin typeface="+mn-lt"/>
          <a:ea typeface="+mn-ea"/>
          <a:cs typeface="+mn-cs"/>
        </a:defRPr>
      </a:lvl9pPr>
    </p:bodyStyle>
    <p:otherStyle>
      <a:defPPr>
        <a:defRPr lang="en-US"/>
      </a:defPPr>
      <a:lvl1pPr marL="0" algn="l" defTabSz="255045" rtl="0" eaLnBrk="1" latinLnBrk="0" hangingPunct="1">
        <a:defRPr sz="500" kern="1200">
          <a:solidFill>
            <a:schemeClr val="tx1"/>
          </a:solidFill>
          <a:latin typeface="+mn-lt"/>
          <a:ea typeface="+mn-ea"/>
          <a:cs typeface="+mn-cs"/>
        </a:defRPr>
      </a:lvl1pPr>
      <a:lvl2pPr marL="127523" algn="l" defTabSz="255045" rtl="0" eaLnBrk="1" latinLnBrk="0" hangingPunct="1">
        <a:defRPr sz="500" kern="1200">
          <a:solidFill>
            <a:schemeClr val="tx1"/>
          </a:solidFill>
          <a:latin typeface="+mn-lt"/>
          <a:ea typeface="+mn-ea"/>
          <a:cs typeface="+mn-cs"/>
        </a:defRPr>
      </a:lvl2pPr>
      <a:lvl3pPr marL="255045" algn="l" defTabSz="255045" rtl="0" eaLnBrk="1" latinLnBrk="0" hangingPunct="1">
        <a:defRPr sz="500" kern="1200">
          <a:solidFill>
            <a:schemeClr val="tx1"/>
          </a:solidFill>
          <a:latin typeface="+mn-lt"/>
          <a:ea typeface="+mn-ea"/>
          <a:cs typeface="+mn-cs"/>
        </a:defRPr>
      </a:lvl3pPr>
      <a:lvl4pPr marL="382568" algn="l" defTabSz="255045" rtl="0" eaLnBrk="1" latinLnBrk="0" hangingPunct="1">
        <a:defRPr sz="500" kern="1200">
          <a:solidFill>
            <a:schemeClr val="tx1"/>
          </a:solidFill>
          <a:latin typeface="+mn-lt"/>
          <a:ea typeface="+mn-ea"/>
          <a:cs typeface="+mn-cs"/>
        </a:defRPr>
      </a:lvl4pPr>
      <a:lvl5pPr marL="510091" algn="l" defTabSz="255045" rtl="0" eaLnBrk="1" latinLnBrk="0" hangingPunct="1">
        <a:defRPr sz="500" kern="1200">
          <a:solidFill>
            <a:schemeClr val="tx1"/>
          </a:solidFill>
          <a:latin typeface="+mn-lt"/>
          <a:ea typeface="+mn-ea"/>
          <a:cs typeface="+mn-cs"/>
        </a:defRPr>
      </a:lvl5pPr>
      <a:lvl6pPr marL="637613" algn="l" defTabSz="255045" rtl="0" eaLnBrk="1" latinLnBrk="0" hangingPunct="1">
        <a:defRPr sz="500" kern="1200">
          <a:solidFill>
            <a:schemeClr val="tx1"/>
          </a:solidFill>
          <a:latin typeface="+mn-lt"/>
          <a:ea typeface="+mn-ea"/>
          <a:cs typeface="+mn-cs"/>
        </a:defRPr>
      </a:lvl6pPr>
      <a:lvl7pPr marL="765136" algn="l" defTabSz="255045" rtl="0" eaLnBrk="1" latinLnBrk="0" hangingPunct="1">
        <a:defRPr sz="500" kern="1200">
          <a:solidFill>
            <a:schemeClr val="tx1"/>
          </a:solidFill>
          <a:latin typeface="+mn-lt"/>
          <a:ea typeface="+mn-ea"/>
          <a:cs typeface="+mn-cs"/>
        </a:defRPr>
      </a:lvl7pPr>
      <a:lvl8pPr marL="892659" algn="l" defTabSz="255045" rtl="0" eaLnBrk="1" latinLnBrk="0" hangingPunct="1">
        <a:defRPr sz="500" kern="1200">
          <a:solidFill>
            <a:schemeClr val="tx1"/>
          </a:solidFill>
          <a:latin typeface="+mn-lt"/>
          <a:ea typeface="+mn-ea"/>
          <a:cs typeface="+mn-cs"/>
        </a:defRPr>
      </a:lvl8pPr>
      <a:lvl9pPr marL="1020181" algn="l" defTabSz="255045" rtl="0" eaLnBrk="1" latinLnBrk="0" hangingPunct="1">
        <a:defRPr sz="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3595" y="415331"/>
            <a:ext cx="2080736" cy="643135"/>
          </a:xfrm>
        </p:spPr>
        <p:txBody>
          <a:bodyPr>
            <a:noAutofit/>
          </a:bodyPr>
          <a:lstStyle/>
          <a:p>
            <a:r>
              <a:rPr lang="en-GB" sz="1900" b="1" dirty="0"/>
              <a:t>183 YEARS OF RAILWAYS IN YORK</a:t>
            </a:r>
          </a:p>
        </p:txBody>
      </p:sp>
      <p:sp>
        <p:nvSpPr>
          <p:cNvPr id="3" name="Subtitle 2"/>
          <p:cNvSpPr>
            <a:spLocks noGrp="1"/>
          </p:cNvSpPr>
          <p:nvPr>
            <p:ph type="subTitle" idx="1"/>
          </p:nvPr>
        </p:nvSpPr>
        <p:spPr>
          <a:xfrm>
            <a:off x="367189" y="1240922"/>
            <a:ext cx="1713548" cy="571564"/>
          </a:xfrm>
        </p:spPr>
        <p:txBody>
          <a:bodyPr>
            <a:normAutofit lnSpcReduction="10000"/>
          </a:bodyPr>
          <a:lstStyle/>
          <a:p>
            <a:r>
              <a:rPr lang="en-GB" sz="800" b="1" i="1" dirty="0"/>
              <a:t>Frank Paterson</a:t>
            </a:r>
          </a:p>
          <a:p>
            <a:r>
              <a:rPr lang="en-GB" sz="800" b="1" i="1" dirty="0"/>
              <a:t>General Manager,</a:t>
            </a:r>
          </a:p>
          <a:p>
            <a:r>
              <a:rPr lang="en-GB" sz="800" b="1" i="1" dirty="0"/>
              <a:t>Eastern Region, British Rail</a:t>
            </a:r>
          </a:p>
          <a:p>
            <a:r>
              <a:rPr lang="en-GB" sz="800" b="1" i="1" dirty="0"/>
              <a:t>1978 -1985</a:t>
            </a:r>
          </a:p>
        </p:txBody>
      </p:sp>
    </p:spTree>
    <p:extLst>
      <p:ext uri="{BB962C8B-B14F-4D97-AF65-F5344CB8AC3E}">
        <p14:creationId xmlns:p14="http://schemas.microsoft.com/office/powerpoint/2010/main" val="15485842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771" y="254539"/>
            <a:ext cx="1730287" cy="1397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43653CB4-50D8-CC54-0D39-B34AD4D38E1F}"/>
              </a:ext>
            </a:extLst>
          </p:cNvPr>
          <p:cNvSpPr txBox="1"/>
          <p:nvPr/>
        </p:nvSpPr>
        <p:spPr>
          <a:xfrm>
            <a:off x="449876" y="0"/>
            <a:ext cx="1368152" cy="292388"/>
          </a:xfrm>
          <a:prstGeom prst="rect">
            <a:avLst/>
          </a:prstGeom>
          <a:noFill/>
        </p:spPr>
        <p:txBody>
          <a:bodyPr wrap="square" rtlCol="0">
            <a:spAutoFit/>
          </a:bodyPr>
          <a:lstStyle/>
          <a:p>
            <a:pPr algn="ctr"/>
            <a:r>
              <a:rPr lang="en-GB" sz="700" dirty="0"/>
              <a:t>The Old Station 1841</a:t>
            </a:r>
          </a:p>
          <a:p>
            <a:pPr algn="ctr"/>
            <a:r>
              <a:rPr lang="en-GB" sz="600" dirty="0"/>
              <a:t>Architect G. T. Andrews</a:t>
            </a:r>
          </a:p>
        </p:txBody>
      </p:sp>
      <p:sp>
        <p:nvSpPr>
          <p:cNvPr id="4" name="TextBox 3">
            <a:extLst>
              <a:ext uri="{FF2B5EF4-FFF2-40B4-BE49-F238E27FC236}">
                <a16:creationId xmlns:a16="http://schemas.microsoft.com/office/drawing/2014/main" id="{4DD2C911-58A5-D100-7716-D4DB4D53A09A}"/>
              </a:ext>
            </a:extLst>
          </p:cNvPr>
          <p:cNvSpPr txBox="1"/>
          <p:nvPr/>
        </p:nvSpPr>
        <p:spPr>
          <a:xfrm>
            <a:off x="573794" y="1558101"/>
            <a:ext cx="1298239" cy="477054"/>
          </a:xfrm>
          <a:prstGeom prst="rect">
            <a:avLst/>
          </a:prstGeom>
          <a:noFill/>
        </p:spPr>
        <p:txBody>
          <a:bodyPr wrap="square" rtlCol="0">
            <a:spAutoFit/>
          </a:bodyPr>
          <a:lstStyle/>
          <a:p>
            <a:endParaRPr lang="en-GB" dirty="0"/>
          </a:p>
          <a:p>
            <a:r>
              <a:rPr lang="en-GB" dirty="0"/>
              <a:t>The station was built inside the walls, contrary to Stephenson’s advice 4</a:t>
            </a:r>
            <a:r>
              <a:rPr lang="en-GB" baseline="30000" dirty="0"/>
              <a:t>th</a:t>
            </a:r>
            <a:r>
              <a:rPr lang="en-GB" dirty="0"/>
              <a:t> January first Y&amp;NM train to London</a:t>
            </a:r>
          </a:p>
          <a:p>
            <a:r>
              <a:rPr lang="en-GB" dirty="0"/>
              <a:t>30</a:t>
            </a:r>
            <a:r>
              <a:rPr lang="en-GB" baseline="30000" dirty="0"/>
              <a:t>th</a:t>
            </a:r>
            <a:r>
              <a:rPr lang="en-GB" dirty="0"/>
              <a:t> March first GNE train to Darlington</a:t>
            </a:r>
          </a:p>
        </p:txBody>
      </p:sp>
    </p:spTree>
    <p:extLst>
      <p:ext uri="{BB962C8B-B14F-4D97-AF65-F5344CB8AC3E}">
        <p14:creationId xmlns:p14="http://schemas.microsoft.com/office/powerpoint/2010/main" val="2772414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9866" y="235315"/>
            <a:ext cx="1735691" cy="132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FB7E9EBA-DFF2-583E-D8D2-5D675A3C5EE5}"/>
              </a:ext>
            </a:extLst>
          </p:cNvPr>
          <p:cNvSpPr txBox="1"/>
          <p:nvPr/>
        </p:nvSpPr>
        <p:spPr>
          <a:xfrm>
            <a:off x="107838" y="1542283"/>
            <a:ext cx="2232248" cy="477054"/>
          </a:xfrm>
          <a:prstGeom prst="rect">
            <a:avLst/>
          </a:prstGeom>
          <a:noFill/>
        </p:spPr>
        <p:txBody>
          <a:bodyPr wrap="square" rtlCol="0">
            <a:spAutoFit/>
          </a:bodyPr>
          <a:lstStyle/>
          <a:p>
            <a:r>
              <a:rPr lang="en-GB" dirty="0"/>
              <a:t>-There were </a:t>
            </a:r>
            <a:r>
              <a:rPr lang="en-GB" baseline="0" dirty="0"/>
              <a:t>two platforms with four lines  and engine release turntables as trains went out the same way they came in. </a:t>
            </a:r>
          </a:p>
          <a:p>
            <a:r>
              <a:rPr lang="en-GB" dirty="0"/>
              <a:t>- Note the 1</a:t>
            </a:r>
            <a:r>
              <a:rPr lang="en-GB" baseline="30000" dirty="0"/>
              <a:t>st</a:t>
            </a:r>
            <a:r>
              <a:rPr lang="en-GB" dirty="0"/>
              <a:t> and 2</a:t>
            </a:r>
            <a:r>
              <a:rPr lang="en-GB" baseline="30000" dirty="0"/>
              <a:t>nd</a:t>
            </a:r>
            <a:r>
              <a:rPr lang="en-GB" dirty="0"/>
              <a:t> class waiting rooms</a:t>
            </a:r>
            <a:endParaRPr lang="en-GB" baseline="0" dirty="0"/>
          </a:p>
          <a:p>
            <a:r>
              <a:rPr lang="en-GB" baseline="0" dirty="0"/>
              <a:t>- The top floor contained Y&amp;NM board room, and an office for Mr Close , the Company Secretary</a:t>
            </a:r>
            <a:endParaRPr lang="en-GB" dirty="0"/>
          </a:p>
        </p:txBody>
      </p:sp>
      <p:sp>
        <p:nvSpPr>
          <p:cNvPr id="5" name="TextBox 4">
            <a:extLst>
              <a:ext uri="{FF2B5EF4-FFF2-40B4-BE49-F238E27FC236}">
                <a16:creationId xmlns:a16="http://schemas.microsoft.com/office/drawing/2014/main" id="{3E91931F-F0A6-9FE4-9933-BEA3814A3C8E}"/>
              </a:ext>
            </a:extLst>
          </p:cNvPr>
          <p:cNvSpPr txBox="1"/>
          <p:nvPr/>
        </p:nvSpPr>
        <p:spPr>
          <a:xfrm>
            <a:off x="719906" y="35261"/>
            <a:ext cx="792087" cy="200055"/>
          </a:xfrm>
          <a:prstGeom prst="rect">
            <a:avLst/>
          </a:prstGeom>
          <a:noFill/>
        </p:spPr>
        <p:txBody>
          <a:bodyPr wrap="square" rtlCol="0">
            <a:spAutoFit/>
          </a:bodyPr>
          <a:lstStyle/>
          <a:p>
            <a:r>
              <a:rPr lang="en-GB" sz="700" dirty="0"/>
              <a:t>The Old Station</a:t>
            </a:r>
          </a:p>
        </p:txBody>
      </p:sp>
    </p:spTree>
    <p:extLst>
      <p:ext uri="{BB962C8B-B14F-4D97-AF65-F5344CB8AC3E}">
        <p14:creationId xmlns:p14="http://schemas.microsoft.com/office/powerpoint/2010/main" val="3541128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858" y="215975"/>
            <a:ext cx="1788344"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CD0924E9-51A7-4000-1306-44572A349EBF}"/>
              </a:ext>
            </a:extLst>
          </p:cNvPr>
          <p:cNvSpPr txBox="1"/>
          <p:nvPr/>
        </p:nvSpPr>
        <p:spPr>
          <a:xfrm>
            <a:off x="431874" y="1656135"/>
            <a:ext cx="1584176" cy="246221"/>
          </a:xfrm>
          <a:prstGeom prst="rect">
            <a:avLst/>
          </a:prstGeom>
          <a:noFill/>
        </p:spPr>
        <p:txBody>
          <a:bodyPr wrap="square" rtlCol="0">
            <a:spAutoFit/>
          </a:bodyPr>
          <a:lstStyle/>
          <a:p>
            <a:r>
              <a:rPr lang="en-GB" dirty="0"/>
              <a:t>Still standing, this water tank was built in1839 adjacent to original YNMR locomotive round house</a:t>
            </a:r>
          </a:p>
        </p:txBody>
      </p:sp>
    </p:spTree>
    <p:extLst>
      <p:ext uri="{BB962C8B-B14F-4D97-AF65-F5344CB8AC3E}">
        <p14:creationId xmlns:p14="http://schemas.microsoft.com/office/powerpoint/2010/main" val="3103619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51501-EB58-C44C-50AF-2C4993BD026C}"/>
              </a:ext>
            </a:extLst>
          </p:cNvPr>
          <p:cNvSpPr>
            <a:spLocks noGrp="1"/>
          </p:cNvSpPr>
          <p:nvPr>
            <p:ph type="title"/>
          </p:nvPr>
        </p:nvSpPr>
        <p:spPr>
          <a:xfrm>
            <a:off x="647898" y="71958"/>
            <a:ext cx="1101566" cy="135235"/>
          </a:xfrm>
        </p:spPr>
        <p:txBody>
          <a:bodyPr>
            <a:normAutofit/>
          </a:bodyPr>
          <a:lstStyle/>
          <a:p>
            <a:r>
              <a:rPr lang="en-GB" sz="700" dirty="0"/>
              <a:t>Scarborough Bridge</a:t>
            </a:r>
          </a:p>
        </p:txBody>
      </p:sp>
      <p:pic>
        <p:nvPicPr>
          <p:cNvPr id="4" name="Content Placeholder 3">
            <a:extLst>
              <a:ext uri="{FF2B5EF4-FFF2-40B4-BE49-F238E27FC236}">
                <a16:creationId xmlns:a16="http://schemas.microsoft.com/office/drawing/2014/main" id="{C17250F3-4AF0-0783-4819-2EC27EB35123}"/>
              </a:ext>
            </a:extLst>
          </p:cNvPr>
          <p:cNvPicPr>
            <a:picLocks noGrp="1" noChangeAspect="1"/>
          </p:cNvPicPr>
          <p:nvPr>
            <p:ph idx="1"/>
          </p:nvPr>
        </p:nvPicPr>
        <p:blipFill>
          <a:blip r:embed="rId2"/>
          <a:stretch>
            <a:fillRect/>
          </a:stretch>
        </p:blipFill>
        <p:spPr>
          <a:xfrm>
            <a:off x="503882" y="243162"/>
            <a:ext cx="1629618" cy="1342805"/>
          </a:xfrm>
          <a:prstGeom prst="rect">
            <a:avLst/>
          </a:prstGeom>
        </p:spPr>
      </p:pic>
      <p:sp>
        <p:nvSpPr>
          <p:cNvPr id="7" name="TextBox 6">
            <a:extLst>
              <a:ext uri="{FF2B5EF4-FFF2-40B4-BE49-F238E27FC236}">
                <a16:creationId xmlns:a16="http://schemas.microsoft.com/office/drawing/2014/main" id="{07582DAA-C4B6-DA8E-2E72-15467D332965}"/>
              </a:ext>
            </a:extLst>
          </p:cNvPr>
          <p:cNvSpPr txBox="1"/>
          <p:nvPr/>
        </p:nvSpPr>
        <p:spPr>
          <a:xfrm>
            <a:off x="143842" y="1585967"/>
            <a:ext cx="2160240" cy="400110"/>
          </a:xfrm>
          <a:prstGeom prst="rect">
            <a:avLst/>
          </a:prstGeom>
          <a:noFill/>
        </p:spPr>
        <p:txBody>
          <a:bodyPr wrap="square" rtlCol="0">
            <a:spAutoFit/>
          </a:bodyPr>
          <a:lstStyle/>
          <a:p>
            <a:r>
              <a:rPr lang="en-GB" dirty="0"/>
              <a:t>The first train to Scarborough ran on 7</a:t>
            </a:r>
            <a:r>
              <a:rPr lang="en-GB" baseline="30000" dirty="0"/>
              <a:t>th</a:t>
            </a:r>
            <a:r>
              <a:rPr lang="en-GB" dirty="0"/>
              <a:t> July 1845 –with branches to Market Weighton in 1847 and Beverley in 1865. The bridge support design was based on one in Chester which then failed so metal ties were added. These can still be seen though the bridge itself was replaced in 1874.</a:t>
            </a:r>
          </a:p>
        </p:txBody>
      </p:sp>
    </p:spTree>
    <p:extLst>
      <p:ext uri="{BB962C8B-B14F-4D97-AF65-F5344CB8AC3E}">
        <p14:creationId xmlns:p14="http://schemas.microsoft.com/office/powerpoint/2010/main" val="1798341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41E5D-522E-F209-4B17-8CE996DF7F53}"/>
              </a:ext>
            </a:extLst>
          </p:cNvPr>
          <p:cNvSpPr>
            <a:spLocks noGrp="1"/>
          </p:cNvSpPr>
          <p:nvPr>
            <p:ph type="title"/>
          </p:nvPr>
        </p:nvSpPr>
        <p:spPr>
          <a:xfrm>
            <a:off x="601170" y="0"/>
            <a:ext cx="1245583" cy="207243"/>
          </a:xfrm>
        </p:spPr>
        <p:txBody>
          <a:bodyPr>
            <a:normAutofit/>
          </a:bodyPr>
          <a:lstStyle/>
          <a:p>
            <a:r>
              <a:rPr lang="en-GB" sz="700" dirty="0"/>
              <a:t>The Old Station 1845</a:t>
            </a:r>
          </a:p>
        </p:txBody>
      </p:sp>
      <p:pic>
        <p:nvPicPr>
          <p:cNvPr id="4" name="Content Placeholder 3">
            <a:extLst>
              <a:ext uri="{FF2B5EF4-FFF2-40B4-BE49-F238E27FC236}">
                <a16:creationId xmlns:a16="http://schemas.microsoft.com/office/drawing/2014/main" id="{847F0CC0-003F-0CF6-98D0-C259705066F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518073" y="42620"/>
            <a:ext cx="1411775" cy="1748336"/>
          </a:xfrm>
          <a:prstGeom prst="rect">
            <a:avLst/>
          </a:prstGeom>
        </p:spPr>
      </p:pic>
      <p:sp>
        <p:nvSpPr>
          <p:cNvPr id="5" name="TextBox 4">
            <a:extLst>
              <a:ext uri="{FF2B5EF4-FFF2-40B4-BE49-F238E27FC236}">
                <a16:creationId xmlns:a16="http://schemas.microsoft.com/office/drawing/2014/main" id="{77BC745B-9A3C-E8DE-2402-4D0DAE553E39}"/>
              </a:ext>
            </a:extLst>
          </p:cNvPr>
          <p:cNvSpPr txBox="1"/>
          <p:nvPr/>
        </p:nvSpPr>
        <p:spPr>
          <a:xfrm>
            <a:off x="395868" y="1656134"/>
            <a:ext cx="1656184" cy="246221"/>
          </a:xfrm>
          <a:prstGeom prst="rect">
            <a:avLst/>
          </a:prstGeom>
          <a:noFill/>
        </p:spPr>
        <p:txBody>
          <a:bodyPr wrap="square" rtlCol="0">
            <a:spAutoFit/>
          </a:bodyPr>
          <a:lstStyle/>
          <a:p>
            <a:pPr algn="ctr"/>
            <a:r>
              <a:rPr lang="en-GB" dirty="0"/>
              <a:t>The YNB was the York Newcastle and Berwick Railway .              The YNM was the York and North Midland Railway</a:t>
            </a:r>
          </a:p>
        </p:txBody>
      </p:sp>
    </p:spTree>
    <p:extLst>
      <p:ext uri="{BB962C8B-B14F-4D97-AF65-F5344CB8AC3E}">
        <p14:creationId xmlns:p14="http://schemas.microsoft.com/office/powerpoint/2010/main" val="35349718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4CC0F-CD3C-49FA-0B47-3EE836AD2AD1}"/>
              </a:ext>
            </a:extLst>
          </p:cNvPr>
          <p:cNvSpPr>
            <a:spLocks noGrp="1"/>
          </p:cNvSpPr>
          <p:nvPr>
            <p:ph type="title"/>
          </p:nvPr>
        </p:nvSpPr>
        <p:spPr>
          <a:xfrm>
            <a:off x="565167" y="50594"/>
            <a:ext cx="1317590" cy="135235"/>
          </a:xfrm>
        </p:spPr>
        <p:txBody>
          <a:bodyPr>
            <a:normAutofit/>
          </a:bodyPr>
          <a:lstStyle/>
          <a:p>
            <a:r>
              <a:rPr lang="en-GB" sz="700" dirty="0"/>
              <a:t>York Railways before 1860</a:t>
            </a:r>
          </a:p>
        </p:txBody>
      </p:sp>
      <p:pic>
        <p:nvPicPr>
          <p:cNvPr id="4" name="Content Placeholder 3">
            <a:extLst>
              <a:ext uri="{FF2B5EF4-FFF2-40B4-BE49-F238E27FC236}">
                <a16:creationId xmlns:a16="http://schemas.microsoft.com/office/drawing/2014/main" id="{BA0BF6CC-2276-F5F1-AEBC-414023EF141A}"/>
              </a:ext>
            </a:extLst>
          </p:cNvPr>
          <p:cNvPicPr>
            <a:picLocks noGrp="1" noChangeAspect="1"/>
          </p:cNvPicPr>
          <p:nvPr>
            <p:ph idx="1"/>
          </p:nvPr>
        </p:nvPicPr>
        <p:blipFill>
          <a:blip r:embed="rId2"/>
          <a:stretch>
            <a:fillRect/>
          </a:stretch>
        </p:blipFill>
        <p:spPr>
          <a:xfrm>
            <a:off x="329517" y="215974"/>
            <a:ext cx="1749069" cy="1349447"/>
          </a:xfrm>
          <a:prstGeom prst="rect">
            <a:avLst/>
          </a:prstGeom>
        </p:spPr>
      </p:pic>
      <p:sp>
        <p:nvSpPr>
          <p:cNvPr id="6" name="TextBox 5">
            <a:extLst>
              <a:ext uri="{FF2B5EF4-FFF2-40B4-BE49-F238E27FC236}">
                <a16:creationId xmlns:a16="http://schemas.microsoft.com/office/drawing/2014/main" id="{4FE5AF94-8C1B-1016-566F-A88A8E681A6F}"/>
              </a:ext>
            </a:extLst>
          </p:cNvPr>
          <p:cNvSpPr txBox="1"/>
          <p:nvPr/>
        </p:nvSpPr>
        <p:spPr>
          <a:xfrm rot="10800000" flipH="1" flipV="1">
            <a:off x="143842" y="1565421"/>
            <a:ext cx="2304083" cy="400110"/>
          </a:xfrm>
          <a:prstGeom prst="rect">
            <a:avLst/>
          </a:prstGeom>
          <a:noFill/>
        </p:spPr>
        <p:txBody>
          <a:bodyPr wrap="square" rtlCol="0">
            <a:spAutoFit/>
          </a:bodyPr>
          <a:lstStyle/>
          <a:p>
            <a:r>
              <a:rPr lang="en-GB" dirty="0"/>
              <a:t>This drawing by Nathaniel </a:t>
            </a:r>
            <a:r>
              <a:rPr lang="en-GB" dirty="0" err="1"/>
              <a:t>Whittock</a:t>
            </a:r>
            <a:r>
              <a:rPr lang="en-GB" dirty="0"/>
              <a:t> was created before the construction of </a:t>
            </a:r>
            <a:r>
              <a:rPr lang="en-GB" dirty="0" err="1"/>
              <a:t>Lendal</a:t>
            </a:r>
            <a:r>
              <a:rPr lang="en-GB" dirty="0"/>
              <a:t> Bridge in 1863. It shows the Scarborough Bridge, the Old Station with the Scarborough platforms and the Station Hotel, built in 1853. The marshalling yards and the coal drop at North Street lie outside the walls.</a:t>
            </a:r>
          </a:p>
        </p:txBody>
      </p:sp>
    </p:spTree>
    <p:extLst>
      <p:ext uri="{BB962C8B-B14F-4D97-AF65-F5344CB8AC3E}">
        <p14:creationId xmlns:p14="http://schemas.microsoft.com/office/powerpoint/2010/main" val="34696501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246" y="215974"/>
            <a:ext cx="1927824" cy="1448476"/>
          </a:xfrm>
          <a:prstGeom prst="rect">
            <a:avLst/>
          </a:prstGeom>
        </p:spPr>
      </p:pic>
      <p:sp>
        <p:nvSpPr>
          <p:cNvPr id="3" name="TextBox 2">
            <a:extLst>
              <a:ext uri="{FF2B5EF4-FFF2-40B4-BE49-F238E27FC236}">
                <a16:creationId xmlns:a16="http://schemas.microsoft.com/office/drawing/2014/main" id="{19407EC5-1AC5-66E7-B128-11C5A289DC60}"/>
              </a:ext>
            </a:extLst>
          </p:cNvPr>
          <p:cNvSpPr txBox="1"/>
          <p:nvPr/>
        </p:nvSpPr>
        <p:spPr>
          <a:xfrm>
            <a:off x="408796" y="-50"/>
            <a:ext cx="1728192" cy="200055"/>
          </a:xfrm>
          <a:prstGeom prst="rect">
            <a:avLst/>
          </a:prstGeom>
          <a:noFill/>
        </p:spPr>
        <p:txBody>
          <a:bodyPr wrap="square" rtlCol="0">
            <a:spAutoFit/>
          </a:bodyPr>
          <a:lstStyle/>
          <a:p>
            <a:r>
              <a:rPr lang="en-GB" sz="700" dirty="0"/>
              <a:t>Barkers Tower before the </a:t>
            </a:r>
            <a:r>
              <a:rPr lang="en-GB" sz="700" dirty="0" err="1"/>
              <a:t>Lendal</a:t>
            </a:r>
            <a:r>
              <a:rPr lang="en-GB" sz="700" dirty="0"/>
              <a:t> Bridge</a:t>
            </a:r>
          </a:p>
        </p:txBody>
      </p:sp>
      <p:sp>
        <p:nvSpPr>
          <p:cNvPr id="4" name="TextBox 3">
            <a:extLst>
              <a:ext uri="{FF2B5EF4-FFF2-40B4-BE49-F238E27FC236}">
                <a16:creationId xmlns:a16="http://schemas.microsoft.com/office/drawing/2014/main" id="{3558875B-5484-6151-BED2-D57CFDF35DD7}"/>
              </a:ext>
            </a:extLst>
          </p:cNvPr>
          <p:cNvSpPr txBox="1"/>
          <p:nvPr/>
        </p:nvSpPr>
        <p:spPr>
          <a:xfrm>
            <a:off x="199855" y="1728142"/>
            <a:ext cx="2048215" cy="169277"/>
          </a:xfrm>
          <a:prstGeom prst="rect">
            <a:avLst/>
          </a:prstGeom>
          <a:noFill/>
        </p:spPr>
        <p:txBody>
          <a:bodyPr wrap="square" rtlCol="0">
            <a:spAutoFit/>
          </a:bodyPr>
          <a:lstStyle/>
          <a:p>
            <a:r>
              <a:rPr lang="en-GB" dirty="0"/>
              <a:t>Note the ferry, and the water pumping station across </a:t>
            </a:r>
            <a:r>
              <a:rPr lang="en-GB" dirty="0" err="1"/>
              <a:t>across</a:t>
            </a:r>
            <a:r>
              <a:rPr lang="en-GB" dirty="0"/>
              <a:t> the river.</a:t>
            </a:r>
          </a:p>
        </p:txBody>
      </p:sp>
    </p:spTree>
    <p:extLst>
      <p:ext uri="{BB962C8B-B14F-4D97-AF65-F5344CB8AC3E}">
        <p14:creationId xmlns:p14="http://schemas.microsoft.com/office/powerpoint/2010/main" val="28906186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501" y="223488"/>
            <a:ext cx="1667663" cy="1407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755D49AF-C906-B723-AB69-F8BB11470CB9}"/>
              </a:ext>
            </a:extLst>
          </p:cNvPr>
          <p:cNvSpPr txBox="1"/>
          <p:nvPr/>
        </p:nvSpPr>
        <p:spPr>
          <a:xfrm>
            <a:off x="431874" y="71958"/>
            <a:ext cx="1728192" cy="184666"/>
          </a:xfrm>
          <a:prstGeom prst="rect">
            <a:avLst/>
          </a:prstGeom>
          <a:noFill/>
        </p:spPr>
        <p:txBody>
          <a:bodyPr wrap="square" rtlCol="0">
            <a:spAutoFit/>
          </a:bodyPr>
          <a:lstStyle/>
          <a:p>
            <a:r>
              <a:rPr lang="en-GB" sz="600" dirty="0"/>
              <a:t>The Postern by Barkers Tower on North Street</a:t>
            </a:r>
          </a:p>
        </p:txBody>
      </p:sp>
      <p:sp>
        <p:nvSpPr>
          <p:cNvPr id="4" name="TextBox 3">
            <a:extLst>
              <a:ext uri="{FF2B5EF4-FFF2-40B4-BE49-F238E27FC236}">
                <a16:creationId xmlns:a16="http://schemas.microsoft.com/office/drawing/2014/main" id="{33C4691D-E844-504F-0A47-A314B0E23400}"/>
              </a:ext>
            </a:extLst>
          </p:cNvPr>
          <p:cNvSpPr txBox="1"/>
          <p:nvPr/>
        </p:nvSpPr>
        <p:spPr>
          <a:xfrm>
            <a:off x="153009" y="1631311"/>
            <a:ext cx="2016224" cy="323165"/>
          </a:xfrm>
          <a:prstGeom prst="rect">
            <a:avLst/>
          </a:prstGeom>
          <a:noFill/>
        </p:spPr>
        <p:txBody>
          <a:bodyPr wrap="square" rtlCol="0">
            <a:spAutoFit/>
          </a:bodyPr>
          <a:lstStyle/>
          <a:p>
            <a:r>
              <a:rPr lang="en-GB" dirty="0"/>
              <a:t>Designed by G T Andrews in 1840 to allow passage of coal from the GNE depot to industries along the River Ouse.  GNE Board decision 7</a:t>
            </a:r>
            <a:r>
              <a:rPr lang="en-GB" baseline="30000" dirty="0"/>
              <a:t>th</a:t>
            </a:r>
            <a:r>
              <a:rPr lang="en-GB" dirty="0"/>
              <a:t> April, approved by City Surveyor 5</a:t>
            </a:r>
            <a:r>
              <a:rPr lang="en-GB" baseline="30000" dirty="0"/>
              <a:t>th</a:t>
            </a:r>
            <a:r>
              <a:rPr lang="en-GB" dirty="0"/>
              <a:t> May. Contract agreed 6th June !</a:t>
            </a:r>
          </a:p>
        </p:txBody>
      </p:sp>
    </p:spTree>
    <p:extLst>
      <p:ext uri="{BB962C8B-B14F-4D97-AF65-F5344CB8AC3E}">
        <p14:creationId xmlns:p14="http://schemas.microsoft.com/office/powerpoint/2010/main" val="17925811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848" y="222620"/>
            <a:ext cx="1992294" cy="1550595"/>
          </a:xfrm>
          <a:prstGeom prst="rect">
            <a:avLst/>
          </a:prstGeom>
        </p:spPr>
      </p:pic>
      <p:sp>
        <p:nvSpPr>
          <p:cNvPr id="3" name="TextBox 2">
            <a:extLst>
              <a:ext uri="{FF2B5EF4-FFF2-40B4-BE49-F238E27FC236}">
                <a16:creationId xmlns:a16="http://schemas.microsoft.com/office/drawing/2014/main" id="{3C45A24F-94F1-B92C-0BC2-74B61A4EFE41}"/>
              </a:ext>
            </a:extLst>
          </p:cNvPr>
          <p:cNvSpPr txBox="1"/>
          <p:nvPr/>
        </p:nvSpPr>
        <p:spPr>
          <a:xfrm>
            <a:off x="575890" y="0"/>
            <a:ext cx="1008112" cy="200055"/>
          </a:xfrm>
          <a:prstGeom prst="rect">
            <a:avLst/>
          </a:prstGeom>
          <a:noFill/>
        </p:spPr>
        <p:txBody>
          <a:bodyPr wrap="square" rtlCol="0">
            <a:spAutoFit/>
          </a:bodyPr>
          <a:lstStyle/>
          <a:p>
            <a:r>
              <a:rPr lang="en-GB" sz="700" dirty="0"/>
              <a:t>The Sack </a:t>
            </a:r>
            <a:r>
              <a:rPr lang="en-GB" sz="700" dirty="0" err="1"/>
              <a:t>Wharehouse</a:t>
            </a:r>
            <a:endParaRPr lang="en-GB" sz="700" dirty="0"/>
          </a:p>
        </p:txBody>
      </p:sp>
      <p:sp>
        <p:nvSpPr>
          <p:cNvPr id="4" name="TextBox 3">
            <a:extLst>
              <a:ext uri="{FF2B5EF4-FFF2-40B4-BE49-F238E27FC236}">
                <a16:creationId xmlns:a16="http://schemas.microsoft.com/office/drawing/2014/main" id="{472D8902-D7B0-165D-86D3-E24195259040}"/>
              </a:ext>
            </a:extLst>
          </p:cNvPr>
          <p:cNvSpPr txBox="1"/>
          <p:nvPr/>
        </p:nvSpPr>
        <p:spPr>
          <a:xfrm>
            <a:off x="197848" y="1763553"/>
            <a:ext cx="2052228" cy="246221"/>
          </a:xfrm>
          <a:prstGeom prst="rect">
            <a:avLst/>
          </a:prstGeom>
          <a:noFill/>
        </p:spPr>
        <p:txBody>
          <a:bodyPr wrap="square" rtlCol="0">
            <a:spAutoFit/>
          </a:bodyPr>
          <a:lstStyle/>
          <a:p>
            <a:r>
              <a:rPr lang="en-GB" dirty="0"/>
              <a:t>A third arch breached the walls in1878 to allow freight in to the “Sack Warehouse”. Sacks were hired out to farmers for their produce</a:t>
            </a:r>
          </a:p>
        </p:txBody>
      </p:sp>
    </p:spTree>
    <p:extLst>
      <p:ext uri="{BB962C8B-B14F-4D97-AF65-F5344CB8AC3E}">
        <p14:creationId xmlns:p14="http://schemas.microsoft.com/office/powerpoint/2010/main" val="28532536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447956" y="16027"/>
            <a:ext cx="1528086" cy="1896139"/>
          </a:xfrm>
          <a:prstGeom prst="rect">
            <a:avLst/>
          </a:prstGeom>
        </p:spPr>
      </p:pic>
      <p:sp>
        <p:nvSpPr>
          <p:cNvPr id="3" name="TextBox 2">
            <a:extLst>
              <a:ext uri="{FF2B5EF4-FFF2-40B4-BE49-F238E27FC236}">
                <a16:creationId xmlns:a16="http://schemas.microsoft.com/office/drawing/2014/main" id="{25D658C1-84AF-4543-2DBF-B950C6CD4BFE}"/>
              </a:ext>
            </a:extLst>
          </p:cNvPr>
          <p:cNvSpPr txBox="1"/>
          <p:nvPr/>
        </p:nvSpPr>
        <p:spPr>
          <a:xfrm>
            <a:off x="287858" y="0"/>
            <a:ext cx="2109761" cy="200055"/>
          </a:xfrm>
          <a:prstGeom prst="rect">
            <a:avLst/>
          </a:prstGeom>
          <a:noFill/>
        </p:spPr>
        <p:txBody>
          <a:bodyPr wrap="square" rtlCol="0">
            <a:spAutoFit/>
          </a:bodyPr>
          <a:lstStyle/>
          <a:p>
            <a:r>
              <a:rPr lang="en-GB" sz="700" dirty="0" err="1"/>
              <a:t>Lendal</a:t>
            </a:r>
            <a:r>
              <a:rPr lang="en-GB" sz="700" dirty="0"/>
              <a:t> Bridge and the Scarborough Platforms</a:t>
            </a:r>
          </a:p>
        </p:txBody>
      </p:sp>
      <p:sp>
        <p:nvSpPr>
          <p:cNvPr id="4" name="TextBox 3">
            <a:extLst>
              <a:ext uri="{FF2B5EF4-FFF2-40B4-BE49-F238E27FC236}">
                <a16:creationId xmlns:a16="http://schemas.microsoft.com/office/drawing/2014/main" id="{45E1C4C2-CBAE-5B5A-2841-E4BBAABDB3E1}"/>
              </a:ext>
            </a:extLst>
          </p:cNvPr>
          <p:cNvSpPr txBox="1"/>
          <p:nvPr/>
        </p:nvSpPr>
        <p:spPr>
          <a:xfrm>
            <a:off x="431874" y="1727771"/>
            <a:ext cx="1656184" cy="246221"/>
          </a:xfrm>
          <a:prstGeom prst="rect">
            <a:avLst/>
          </a:prstGeom>
          <a:noFill/>
        </p:spPr>
        <p:txBody>
          <a:bodyPr wrap="square" rtlCol="0">
            <a:spAutoFit/>
          </a:bodyPr>
          <a:lstStyle/>
          <a:p>
            <a:r>
              <a:rPr lang="en-GB" dirty="0" err="1"/>
              <a:t>Lendal</a:t>
            </a:r>
            <a:r>
              <a:rPr lang="en-GB" dirty="0"/>
              <a:t> Bridge opened in 1863 and the platforms </a:t>
            </a:r>
            <a:r>
              <a:rPr lang="en-GB" dirty="0" err="1"/>
              <a:t>forthe</a:t>
            </a:r>
            <a:r>
              <a:rPr lang="en-GB" dirty="0"/>
              <a:t> Scarborough line were located just inside the walls</a:t>
            </a:r>
          </a:p>
        </p:txBody>
      </p:sp>
    </p:spTree>
    <p:extLst>
      <p:ext uri="{BB962C8B-B14F-4D97-AF65-F5344CB8AC3E}">
        <p14:creationId xmlns:p14="http://schemas.microsoft.com/office/powerpoint/2010/main" val="1180520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F635E8-2592-4D3C-1F89-08D170CD43FE}"/>
              </a:ext>
            </a:extLst>
          </p:cNvPr>
          <p:cNvSpPr>
            <a:spLocks noGrp="1"/>
          </p:cNvSpPr>
          <p:nvPr>
            <p:ph sz="half" idx="1"/>
          </p:nvPr>
        </p:nvSpPr>
        <p:spPr>
          <a:xfrm>
            <a:off x="122238" y="272349"/>
            <a:ext cx="1080928" cy="1329720"/>
          </a:xfrm>
        </p:spPr>
        <p:txBody>
          <a:bodyPr>
            <a:normAutofit fontScale="92500"/>
          </a:bodyPr>
          <a:lstStyle/>
          <a:p>
            <a:r>
              <a:rPr lang="en-GB" dirty="0"/>
              <a:t>This slideshow is based on a talk given by Frank Paterson to the York Civic Trust in October 2023. Frank was General Manager of the  North Eastern Region of British Rail from 1978  to 1986  and is now President of the Friends of the National Rail Museum.</a:t>
            </a:r>
          </a:p>
          <a:p>
            <a:endParaRPr lang="en-GB" dirty="0"/>
          </a:p>
        </p:txBody>
      </p:sp>
      <p:pic>
        <p:nvPicPr>
          <p:cNvPr id="8" name="Content Placeholder 7" descr="A person standing in front of a screen&#10;&#10;Description automatically generated">
            <a:extLst>
              <a:ext uri="{FF2B5EF4-FFF2-40B4-BE49-F238E27FC236}">
                <a16:creationId xmlns:a16="http://schemas.microsoft.com/office/drawing/2014/main" id="{3926C5C1-C288-9335-670A-77C78754A774}"/>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365672" y="431998"/>
            <a:ext cx="960015" cy="862942"/>
          </a:xfrm>
        </p:spPr>
      </p:pic>
    </p:spTree>
    <p:extLst>
      <p:ext uri="{BB962C8B-B14F-4D97-AF65-F5344CB8AC3E}">
        <p14:creationId xmlns:p14="http://schemas.microsoft.com/office/powerpoint/2010/main" val="10694918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866" y="323359"/>
            <a:ext cx="1771245" cy="1427436"/>
          </a:xfrm>
          <a:prstGeom prst="rect">
            <a:avLst/>
          </a:prstGeom>
        </p:spPr>
      </p:pic>
      <p:sp>
        <p:nvSpPr>
          <p:cNvPr id="3" name="TextBox 2">
            <a:extLst>
              <a:ext uri="{FF2B5EF4-FFF2-40B4-BE49-F238E27FC236}">
                <a16:creationId xmlns:a16="http://schemas.microsoft.com/office/drawing/2014/main" id="{BE9D17E2-053A-0C3A-9E71-98BEA95590CB}"/>
              </a:ext>
            </a:extLst>
          </p:cNvPr>
          <p:cNvSpPr txBox="1"/>
          <p:nvPr/>
        </p:nvSpPr>
        <p:spPr>
          <a:xfrm>
            <a:off x="554363" y="29150"/>
            <a:ext cx="1339197" cy="307777"/>
          </a:xfrm>
          <a:prstGeom prst="rect">
            <a:avLst/>
          </a:prstGeom>
          <a:noFill/>
        </p:spPr>
        <p:txBody>
          <a:bodyPr wrap="square" rtlCol="0">
            <a:spAutoFit/>
          </a:bodyPr>
          <a:lstStyle/>
          <a:p>
            <a:pPr algn="ctr"/>
            <a:r>
              <a:rPr lang="en-GB" sz="700" dirty="0"/>
              <a:t>The Entrance to the Scarborough Platforms</a:t>
            </a:r>
          </a:p>
        </p:txBody>
      </p:sp>
      <p:sp>
        <p:nvSpPr>
          <p:cNvPr id="4" name="TextBox 3">
            <a:extLst>
              <a:ext uri="{FF2B5EF4-FFF2-40B4-BE49-F238E27FC236}">
                <a16:creationId xmlns:a16="http://schemas.microsoft.com/office/drawing/2014/main" id="{23F07A1C-DADA-BE94-3EFC-06E7144A77D4}"/>
              </a:ext>
            </a:extLst>
          </p:cNvPr>
          <p:cNvSpPr txBox="1"/>
          <p:nvPr/>
        </p:nvSpPr>
        <p:spPr>
          <a:xfrm>
            <a:off x="237376" y="1750795"/>
            <a:ext cx="2016224" cy="246221"/>
          </a:xfrm>
          <a:prstGeom prst="rect">
            <a:avLst/>
          </a:prstGeom>
          <a:noFill/>
        </p:spPr>
        <p:txBody>
          <a:bodyPr wrap="square" rtlCol="0">
            <a:spAutoFit/>
          </a:bodyPr>
          <a:lstStyle/>
          <a:p>
            <a:r>
              <a:rPr lang="en-GB" dirty="0"/>
              <a:t>Now the location of the War Memorial but these pillars were originally located at the junction of </a:t>
            </a:r>
            <a:r>
              <a:rPr lang="en-GB" dirty="0" err="1"/>
              <a:t>Lendal</a:t>
            </a:r>
            <a:r>
              <a:rPr lang="en-GB" dirty="0"/>
              <a:t> Bridge and Rougier Street</a:t>
            </a:r>
          </a:p>
        </p:txBody>
      </p:sp>
    </p:spTree>
    <p:extLst>
      <p:ext uri="{BB962C8B-B14F-4D97-AF65-F5344CB8AC3E}">
        <p14:creationId xmlns:p14="http://schemas.microsoft.com/office/powerpoint/2010/main" val="7113328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545663" y="136696"/>
            <a:ext cx="1356598" cy="1627232"/>
          </a:xfrm>
          <a:prstGeom prst="rect">
            <a:avLst/>
          </a:prstGeom>
        </p:spPr>
      </p:pic>
      <p:sp>
        <p:nvSpPr>
          <p:cNvPr id="3" name="TextBox 2">
            <a:extLst>
              <a:ext uri="{FF2B5EF4-FFF2-40B4-BE49-F238E27FC236}">
                <a16:creationId xmlns:a16="http://schemas.microsoft.com/office/drawing/2014/main" id="{89FAD1A6-521C-2D39-E1F4-4D924EB59E58}"/>
              </a:ext>
            </a:extLst>
          </p:cNvPr>
          <p:cNvSpPr txBox="1"/>
          <p:nvPr/>
        </p:nvSpPr>
        <p:spPr>
          <a:xfrm>
            <a:off x="1007938" y="71958"/>
            <a:ext cx="1152128" cy="200055"/>
          </a:xfrm>
          <a:prstGeom prst="rect">
            <a:avLst/>
          </a:prstGeom>
          <a:noFill/>
        </p:spPr>
        <p:txBody>
          <a:bodyPr wrap="square" rtlCol="0">
            <a:spAutoFit/>
          </a:bodyPr>
          <a:lstStyle/>
          <a:p>
            <a:r>
              <a:rPr lang="en-GB" sz="700" dirty="0"/>
              <a:t>Hotels</a:t>
            </a:r>
          </a:p>
        </p:txBody>
      </p:sp>
      <p:sp>
        <p:nvSpPr>
          <p:cNvPr id="4" name="TextBox 3">
            <a:extLst>
              <a:ext uri="{FF2B5EF4-FFF2-40B4-BE49-F238E27FC236}">
                <a16:creationId xmlns:a16="http://schemas.microsoft.com/office/drawing/2014/main" id="{29AF91F0-F1F1-9223-5AAB-17B2647F3A78}"/>
              </a:ext>
            </a:extLst>
          </p:cNvPr>
          <p:cNvSpPr txBox="1"/>
          <p:nvPr/>
        </p:nvSpPr>
        <p:spPr>
          <a:xfrm>
            <a:off x="215850" y="1656134"/>
            <a:ext cx="1944216" cy="246221"/>
          </a:xfrm>
          <a:prstGeom prst="rect">
            <a:avLst/>
          </a:prstGeom>
          <a:noFill/>
        </p:spPr>
        <p:txBody>
          <a:bodyPr wrap="square" rtlCol="0">
            <a:spAutoFit/>
          </a:bodyPr>
          <a:lstStyle/>
          <a:p>
            <a:r>
              <a:rPr lang="en-GB" dirty="0"/>
              <a:t>In 1906 this site became the new Headquarters of the NER Railway</a:t>
            </a:r>
          </a:p>
          <a:p>
            <a:r>
              <a:rPr lang="en-GB" dirty="0"/>
              <a:t>Now a rather grander Hotel     </a:t>
            </a:r>
          </a:p>
        </p:txBody>
      </p:sp>
    </p:spTree>
    <p:extLst>
      <p:ext uri="{BB962C8B-B14F-4D97-AF65-F5344CB8AC3E}">
        <p14:creationId xmlns:p14="http://schemas.microsoft.com/office/powerpoint/2010/main" val="25022152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398989" y="265801"/>
            <a:ext cx="1689070" cy="1319883"/>
          </a:xfrm>
          <a:prstGeom prst="rect">
            <a:avLst/>
          </a:prstGeom>
        </p:spPr>
      </p:pic>
      <p:sp>
        <p:nvSpPr>
          <p:cNvPr id="3" name="TextBox 2">
            <a:extLst>
              <a:ext uri="{FF2B5EF4-FFF2-40B4-BE49-F238E27FC236}">
                <a16:creationId xmlns:a16="http://schemas.microsoft.com/office/drawing/2014/main" id="{42928CF6-FA5B-21F2-EBAF-8584A7EA848F}"/>
              </a:ext>
            </a:extLst>
          </p:cNvPr>
          <p:cNvSpPr txBox="1"/>
          <p:nvPr/>
        </p:nvSpPr>
        <p:spPr>
          <a:xfrm>
            <a:off x="503882" y="71958"/>
            <a:ext cx="1512168" cy="200055"/>
          </a:xfrm>
          <a:prstGeom prst="rect">
            <a:avLst/>
          </a:prstGeom>
          <a:noFill/>
        </p:spPr>
        <p:txBody>
          <a:bodyPr wrap="square" rtlCol="0">
            <a:spAutoFit/>
          </a:bodyPr>
          <a:lstStyle/>
          <a:p>
            <a:r>
              <a:rPr lang="en-GB" sz="700" dirty="0"/>
              <a:t>York’s Railway Network in 1865</a:t>
            </a:r>
          </a:p>
        </p:txBody>
      </p:sp>
      <p:sp>
        <p:nvSpPr>
          <p:cNvPr id="4" name="TextBox 3">
            <a:extLst>
              <a:ext uri="{FF2B5EF4-FFF2-40B4-BE49-F238E27FC236}">
                <a16:creationId xmlns:a16="http://schemas.microsoft.com/office/drawing/2014/main" id="{7BBC138A-5AFE-315F-03A8-A9EEAF5E381C}"/>
              </a:ext>
            </a:extLst>
          </p:cNvPr>
          <p:cNvSpPr txBox="1"/>
          <p:nvPr/>
        </p:nvSpPr>
        <p:spPr>
          <a:xfrm>
            <a:off x="359866" y="1560915"/>
            <a:ext cx="1872208" cy="477054"/>
          </a:xfrm>
          <a:prstGeom prst="rect">
            <a:avLst/>
          </a:prstGeom>
          <a:noFill/>
        </p:spPr>
        <p:txBody>
          <a:bodyPr wrap="square" rtlCol="0">
            <a:spAutoFit/>
          </a:bodyPr>
          <a:lstStyle/>
          <a:p>
            <a:r>
              <a:rPr lang="en-GB" dirty="0"/>
              <a:t>Increasing traffic created  congestion outside the walls and it was decided to re-route the line and build a new station outside the walls. The proposed route is shown by the dotted line. New bridges were needed at Leeman Road and Holgate Road. </a:t>
            </a:r>
          </a:p>
          <a:p>
            <a:r>
              <a:rPr lang="en-GB" dirty="0"/>
              <a:t>Note the roundhouse engine sheds.</a:t>
            </a:r>
          </a:p>
        </p:txBody>
      </p:sp>
    </p:spTree>
    <p:extLst>
      <p:ext uri="{BB962C8B-B14F-4D97-AF65-F5344CB8AC3E}">
        <p14:creationId xmlns:p14="http://schemas.microsoft.com/office/powerpoint/2010/main" val="9579357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17A3AD-59D8-C2D2-D5E6-B87CA9A9A7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1874" y="248839"/>
            <a:ext cx="1662096" cy="1384121"/>
          </a:xfrm>
          <a:prstGeom prst="rect">
            <a:avLst/>
          </a:prstGeom>
        </p:spPr>
      </p:pic>
      <p:sp>
        <p:nvSpPr>
          <p:cNvPr id="5" name="TextBox 4">
            <a:extLst>
              <a:ext uri="{FF2B5EF4-FFF2-40B4-BE49-F238E27FC236}">
                <a16:creationId xmlns:a16="http://schemas.microsoft.com/office/drawing/2014/main" id="{B3385A67-276A-415C-E118-4D5F3C068DD6}"/>
              </a:ext>
            </a:extLst>
          </p:cNvPr>
          <p:cNvSpPr txBox="1"/>
          <p:nvPr/>
        </p:nvSpPr>
        <p:spPr>
          <a:xfrm>
            <a:off x="431874" y="71958"/>
            <a:ext cx="1584176" cy="200055"/>
          </a:xfrm>
          <a:prstGeom prst="rect">
            <a:avLst/>
          </a:prstGeom>
          <a:noFill/>
        </p:spPr>
        <p:txBody>
          <a:bodyPr wrap="square" rtlCol="0">
            <a:spAutoFit/>
          </a:bodyPr>
          <a:lstStyle/>
          <a:p>
            <a:r>
              <a:rPr lang="en-GB" sz="700" dirty="0"/>
              <a:t>York’s Railway Network after 1877</a:t>
            </a:r>
          </a:p>
        </p:txBody>
      </p:sp>
      <p:sp>
        <p:nvSpPr>
          <p:cNvPr id="6" name="TextBox 5">
            <a:extLst>
              <a:ext uri="{FF2B5EF4-FFF2-40B4-BE49-F238E27FC236}">
                <a16:creationId xmlns:a16="http://schemas.microsoft.com/office/drawing/2014/main" id="{9129CB8C-C7DB-958B-7290-E035FDB69160}"/>
              </a:ext>
            </a:extLst>
          </p:cNvPr>
          <p:cNvSpPr txBox="1"/>
          <p:nvPr/>
        </p:nvSpPr>
        <p:spPr>
          <a:xfrm>
            <a:off x="496672" y="1614591"/>
            <a:ext cx="1728192" cy="323165"/>
          </a:xfrm>
          <a:prstGeom prst="rect">
            <a:avLst/>
          </a:prstGeom>
          <a:noFill/>
        </p:spPr>
        <p:txBody>
          <a:bodyPr wrap="square" rtlCol="0">
            <a:spAutoFit/>
          </a:bodyPr>
          <a:lstStyle/>
          <a:p>
            <a:r>
              <a:rPr lang="en-GB" dirty="0"/>
              <a:t>The new station and main line routing, the Harrogate line, </a:t>
            </a:r>
            <a:r>
              <a:rPr lang="en-GB" dirty="0" err="1"/>
              <a:t>Challoners</a:t>
            </a:r>
            <a:r>
              <a:rPr lang="en-GB" dirty="0"/>
              <a:t> Whin and the Scarborough line with the Foss Islands line linking to the Derwent Valley Light Railway</a:t>
            </a:r>
          </a:p>
        </p:txBody>
      </p:sp>
    </p:spTree>
    <p:extLst>
      <p:ext uri="{BB962C8B-B14F-4D97-AF65-F5344CB8AC3E}">
        <p14:creationId xmlns:p14="http://schemas.microsoft.com/office/powerpoint/2010/main" val="10283628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3870" y="485385"/>
            <a:ext cx="1097551" cy="1277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5A0194DB-1AAD-52A1-6F0E-27EC0F389F97}"/>
              </a:ext>
            </a:extLst>
          </p:cNvPr>
          <p:cNvSpPr txBox="1"/>
          <p:nvPr/>
        </p:nvSpPr>
        <p:spPr>
          <a:xfrm>
            <a:off x="791914" y="71957"/>
            <a:ext cx="1152128" cy="276999"/>
          </a:xfrm>
          <a:prstGeom prst="rect">
            <a:avLst/>
          </a:prstGeom>
          <a:noFill/>
        </p:spPr>
        <p:txBody>
          <a:bodyPr wrap="square" rtlCol="0">
            <a:spAutoFit/>
          </a:bodyPr>
          <a:lstStyle/>
          <a:p>
            <a:r>
              <a:rPr lang="en-GB" sz="1200" dirty="0"/>
              <a:t>Henry Tennant</a:t>
            </a:r>
          </a:p>
        </p:txBody>
      </p:sp>
      <p:sp>
        <p:nvSpPr>
          <p:cNvPr id="3" name="TextBox 2">
            <a:extLst>
              <a:ext uri="{FF2B5EF4-FFF2-40B4-BE49-F238E27FC236}">
                <a16:creationId xmlns:a16="http://schemas.microsoft.com/office/drawing/2014/main" id="{43A2EA0D-C2CD-6F61-E620-538BAA239D3C}"/>
              </a:ext>
            </a:extLst>
          </p:cNvPr>
          <p:cNvSpPr txBox="1"/>
          <p:nvPr/>
        </p:nvSpPr>
        <p:spPr>
          <a:xfrm>
            <a:off x="149483" y="378262"/>
            <a:ext cx="884120" cy="1384995"/>
          </a:xfrm>
          <a:prstGeom prst="rect">
            <a:avLst/>
          </a:prstGeom>
          <a:noFill/>
        </p:spPr>
        <p:txBody>
          <a:bodyPr wrap="square" rtlCol="0">
            <a:spAutoFit/>
          </a:bodyPr>
          <a:lstStyle/>
          <a:p>
            <a:r>
              <a:rPr lang="en-GB" sz="700" dirty="0"/>
              <a:t>Henry Tennant was the  Company Accountant of the North Eastern Railway from 1854 to 1871. He rose to General Manager from 1871 to 1891. He was responsible for relocating the station outside the city walls</a:t>
            </a:r>
          </a:p>
        </p:txBody>
      </p:sp>
    </p:spTree>
    <p:extLst>
      <p:ext uri="{BB962C8B-B14F-4D97-AF65-F5344CB8AC3E}">
        <p14:creationId xmlns:p14="http://schemas.microsoft.com/office/powerpoint/2010/main" val="9118588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4CDD5D5-41E7-E65C-9FEC-C54AA355361A}"/>
              </a:ext>
            </a:extLst>
          </p:cNvPr>
          <p:cNvPicPr>
            <a:picLocks noChangeAspect="1"/>
          </p:cNvPicPr>
          <p:nvPr/>
        </p:nvPicPr>
        <p:blipFill>
          <a:blip r:embed="rId3"/>
          <a:stretch>
            <a:fillRect/>
          </a:stretch>
        </p:blipFill>
        <p:spPr>
          <a:xfrm>
            <a:off x="437510" y="230547"/>
            <a:ext cx="1656184" cy="1367315"/>
          </a:xfrm>
          <a:prstGeom prst="rect">
            <a:avLst/>
          </a:prstGeom>
        </p:spPr>
      </p:pic>
      <p:sp>
        <p:nvSpPr>
          <p:cNvPr id="5" name="TextBox 4">
            <a:extLst>
              <a:ext uri="{FF2B5EF4-FFF2-40B4-BE49-F238E27FC236}">
                <a16:creationId xmlns:a16="http://schemas.microsoft.com/office/drawing/2014/main" id="{F5FB9C70-0C5F-866B-270B-DA84CAEC5C20}"/>
              </a:ext>
            </a:extLst>
          </p:cNvPr>
          <p:cNvSpPr txBox="1"/>
          <p:nvPr/>
        </p:nvSpPr>
        <p:spPr>
          <a:xfrm>
            <a:off x="647898" y="50813"/>
            <a:ext cx="1656184" cy="200055"/>
          </a:xfrm>
          <a:prstGeom prst="rect">
            <a:avLst/>
          </a:prstGeom>
          <a:noFill/>
        </p:spPr>
        <p:txBody>
          <a:bodyPr wrap="square" rtlCol="0">
            <a:spAutoFit/>
          </a:bodyPr>
          <a:lstStyle/>
          <a:p>
            <a:r>
              <a:rPr lang="en-GB" sz="700" dirty="0"/>
              <a:t>New Station Portico 1877</a:t>
            </a:r>
          </a:p>
        </p:txBody>
      </p:sp>
      <p:sp>
        <p:nvSpPr>
          <p:cNvPr id="6" name="TextBox 5">
            <a:extLst>
              <a:ext uri="{FF2B5EF4-FFF2-40B4-BE49-F238E27FC236}">
                <a16:creationId xmlns:a16="http://schemas.microsoft.com/office/drawing/2014/main" id="{3277512A-9085-7147-9083-F126EEAEDCB1}"/>
              </a:ext>
            </a:extLst>
          </p:cNvPr>
          <p:cNvSpPr txBox="1"/>
          <p:nvPr/>
        </p:nvSpPr>
        <p:spPr>
          <a:xfrm>
            <a:off x="354231" y="1597862"/>
            <a:ext cx="1872208" cy="246221"/>
          </a:xfrm>
          <a:prstGeom prst="rect">
            <a:avLst/>
          </a:prstGeom>
          <a:noFill/>
        </p:spPr>
        <p:txBody>
          <a:bodyPr wrap="square" rtlCol="0">
            <a:spAutoFit/>
          </a:bodyPr>
          <a:lstStyle/>
          <a:p>
            <a:r>
              <a:rPr lang="en-GB" dirty="0"/>
              <a:t>The carriage entrance designed initially by Thomas Prosser and from 1874 then William Bell, the North East Railway Architects</a:t>
            </a:r>
          </a:p>
        </p:txBody>
      </p:sp>
    </p:spTree>
    <p:extLst>
      <p:ext uri="{BB962C8B-B14F-4D97-AF65-F5344CB8AC3E}">
        <p14:creationId xmlns:p14="http://schemas.microsoft.com/office/powerpoint/2010/main" val="40595711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60574" y="35350"/>
            <a:ext cx="1326774" cy="1656185"/>
          </a:xfrm>
          <a:prstGeom prst="rect">
            <a:avLst/>
          </a:prstGeom>
        </p:spPr>
      </p:pic>
      <p:sp>
        <p:nvSpPr>
          <p:cNvPr id="3" name="TextBox 2">
            <a:extLst>
              <a:ext uri="{FF2B5EF4-FFF2-40B4-BE49-F238E27FC236}">
                <a16:creationId xmlns:a16="http://schemas.microsoft.com/office/drawing/2014/main" id="{CB61D2D7-304C-CC54-84CD-E993CBCACBC3}"/>
              </a:ext>
            </a:extLst>
          </p:cNvPr>
          <p:cNvSpPr txBox="1"/>
          <p:nvPr/>
        </p:nvSpPr>
        <p:spPr>
          <a:xfrm>
            <a:off x="515770" y="0"/>
            <a:ext cx="1656184" cy="200055"/>
          </a:xfrm>
          <a:prstGeom prst="rect">
            <a:avLst/>
          </a:prstGeom>
          <a:noFill/>
        </p:spPr>
        <p:txBody>
          <a:bodyPr wrap="square" rtlCol="0">
            <a:spAutoFit/>
          </a:bodyPr>
          <a:lstStyle/>
          <a:p>
            <a:r>
              <a:rPr lang="en-GB" sz="700" dirty="0"/>
              <a:t>The New Station 1877</a:t>
            </a:r>
          </a:p>
        </p:txBody>
      </p:sp>
      <p:sp>
        <p:nvSpPr>
          <p:cNvPr id="4" name="TextBox 3">
            <a:extLst>
              <a:ext uri="{FF2B5EF4-FFF2-40B4-BE49-F238E27FC236}">
                <a16:creationId xmlns:a16="http://schemas.microsoft.com/office/drawing/2014/main" id="{901C1C64-5F51-D255-9F32-ADD675194418}"/>
              </a:ext>
            </a:extLst>
          </p:cNvPr>
          <p:cNvSpPr txBox="1"/>
          <p:nvPr/>
        </p:nvSpPr>
        <p:spPr>
          <a:xfrm>
            <a:off x="0" y="1520503"/>
            <a:ext cx="2448098" cy="400110"/>
          </a:xfrm>
          <a:prstGeom prst="rect">
            <a:avLst/>
          </a:prstGeom>
          <a:noFill/>
        </p:spPr>
        <p:txBody>
          <a:bodyPr wrap="square" rtlCol="0">
            <a:spAutoFit/>
          </a:bodyPr>
          <a:lstStyle/>
          <a:p>
            <a:r>
              <a:rPr lang="en-GB" dirty="0"/>
              <a:t>When built in 1877 York’s new train-shed with its unique glazed roof, was the largest station in the world– originally with 13 platforms joined by underpasses.  The  footbridge was added in 1900  together with the additional platforms </a:t>
            </a:r>
            <a:r>
              <a:rPr lang="en-GB" baseline="0" dirty="0"/>
              <a:t>outside the train-shed .  In  1909 the platforms were</a:t>
            </a:r>
            <a:r>
              <a:rPr lang="en-GB" dirty="0"/>
              <a:t> extended and in 1938 </a:t>
            </a:r>
            <a:r>
              <a:rPr lang="en-GB" baseline="0" dirty="0"/>
              <a:t>island platforms added. </a:t>
            </a:r>
            <a:endParaRPr lang="en-GB" dirty="0"/>
          </a:p>
        </p:txBody>
      </p:sp>
    </p:spTree>
    <p:extLst>
      <p:ext uri="{BB962C8B-B14F-4D97-AF65-F5344CB8AC3E}">
        <p14:creationId xmlns:p14="http://schemas.microsoft.com/office/powerpoint/2010/main" val="23702760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809" y="275379"/>
            <a:ext cx="1772305" cy="1387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38C8B1DF-9F42-FD67-F5FC-2137AA7695D9}"/>
              </a:ext>
            </a:extLst>
          </p:cNvPr>
          <p:cNvSpPr txBox="1"/>
          <p:nvPr/>
        </p:nvSpPr>
        <p:spPr>
          <a:xfrm>
            <a:off x="575890" y="75324"/>
            <a:ext cx="1296144" cy="200055"/>
          </a:xfrm>
          <a:prstGeom prst="rect">
            <a:avLst/>
          </a:prstGeom>
          <a:noFill/>
        </p:spPr>
        <p:txBody>
          <a:bodyPr wrap="square" rtlCol="0">
            <a:spAutoFit/>
          </a:bodyPr>
          <a:lstStyle/>
          <a:p>
            <a:r>
              <a:rPr lang="en-GB" sz="700" dirty="0"/>
              <a:t>The Station Hotel 1878</a:t>
            </a:r>
          </a:p>
        </p:txBody>
      </p:sp>
      <p:sp>
        <p:nvSpPr>
          <p:cNvPr id="3" name="TextBox 2">
            <a:extLst>
              <a:ext uri="{FF2B5EF4-FFF2-40B4-BE49-F238E27FC236}">
                <a16:creationId xmlns:a16="http://schemas.microsoft.com/office/drawing/2014/main" id="{EB79AEE7-9A5F-26AD-BBE2-1C3ECDEBE920}"/>
              </a:ext>
            </a:extLst>
          </p:cNvPr>
          <p:cNvSpPr txBox="1"/>
          <p:nvPr/>
        </p:nvSpPr>
        <p:spPr>
          <a:xfrm>
            <a:off x="337809" y="1648371"/>
            <a:ext cx="1836204" cy="323165"/>
          </a:xfrm>
          <a:prstGeom prst="rect">
            <a:avLst/>
          </a:prstGeom>
          <a:noFill/>
        </p:spPr>
        <p:txBody>
          <a:bodyPr wrap="square" rtlCol="0">
            <a:spAutoFit/>
          </a:bodyPr>
          <a:lstStyle/>
          <a:p>
            <a:r>
              <a:rPr lang="en-GB" dirty="0"/>
              <a:t>Architect William Peachey designed the hotel with Scarborough brick and Tadcaster Stone. It had  banqueting rooms and suites and 100 bedrooms with a further 27 added in 1900</a:t>
            </a:r>
          </a:p>
        </p:txBody>
      </p:sp>
    </p:spTree>
    <p:extLst>
      <p:ext uri="{BB962C8B-B14F-4D97-AF65-F5344CB8AC3E}">
        <p14:creationId xmlns:p14="http://schemas.microsoft.com/office/powerpoint/2010/main" val="34871782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495897" y="81372"/>
            <a:ext cx="1456129" cy="1853379"/>
          </a:xfrm>
          <a:prstGeom prst="rect">
            <a:avLst/>
          </a:prstGeom>
        </p:spPr>
      </p:pic>
      <p:sp>
        <p:nvSpPr>
          <p:cNvPr id="3" name="TextBox 2">
            <a:extLst>
              <a:ext uri="{FF2B5EF4-FFF2-40B4-BE49-F238E27FC236}">
                <a16:creationId xmlns:a16="http://schemas.microsoft.com/office/drawing/2014/main" id="{293EE6DF-02E8-851C-A029-F4BA3EF40580}"/>
              </a:ext>
            </a:extLst>
          </p:cNvPr>
          <p:cNvSpPr txBox="1"/>
          <p:nvPr/>
        </p:nvSpPr>
        <p:spPr>
          <a:xfrm>
            <a:off x="503882" y="71958"/>
            <a:ext cx="1152128" cy="200055"/>
          </a:xfrm>
          <a:prstGeom prst="rect">
            <a:avLst/>
          </a:prstGeom>
          <a:noFill/>
        </p:spPr>
        <p:txBody>
          <a:bodyPr wrap="square" rtlCol="0">
            <a:spAutoFit/>
          </a:bodyPr>
          <a:lstStyle/>
          <a:p>
            <a:pPr algn="ctr"/>
            <a:r>
              <a:rPr lang="en-GB" sz="700" dirty="0"/>
              <a:t>Goods Depot 1878</a:t>
            </a:r>
          </a:p>
        </p:txBody>
      </p:sp>
      <p:sp>
        <p:nvSpPr>
          <p:cNvPr id="4" name="TextBox 3">
            <a:extLst>
              <a:ext uri="{FF2B5EF4-FFF2-40B4-BE49-F238E27FC236}">
                <a16:creationId xmlns:a16="http://schemas.microsoft.com/office/drawing/2014/main" id="{6F399ED0-F34B-E239-1F76-76D46367597A}"/>
              </a:ext>
            </a:extLst>
          </p:cNvPr>
          <p:cNvSpPr txBox="1"/>
          <p:nvPr/>
        </p:nvSpPr>
        <p:spPr>
          <a:xfrm>
            <a:off x="287858" y="1728142"/>
            <a:ext cx="1944216" cy="169277"/>
          </a:xfrm>
          <a:prstGeom prst="rect">
            <a:avLst/>
          </a:prstGeom>
          <a:noFill/>
        </p:spPr>
        <p:txBody>
          <a:bodyPr wrap="square" rtlCol="0">
            <a:spAutoFit/>
          </a:bodyPr>
          <a:lstStyle/>
          <a:p>
            <a:r>
              <a:rPr lang="en-GB" dirty="0"/>
              <a:t>The Goods Depot incorporated a weighbridge and stables</a:t>
            </a:r>
          </a:p>
        </p:txBody>
      </p:sp>
    </p:spTree>
    <p:extLst>
      <p:ext uri="{BB962C8B-B14F-4D97-AF65-F5344CB8AC3E}">
        <p14:creationId xmlns:p14="http://schemas.microsoft.com/office/powerpoint/2010/main" val="36715633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9866" y="272012"/>
            <a:ext cx="1627231" cy="1356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0E9D8D85-3BF8-E23C-5740-839362D257C4}"/>
              </a:ext>
            </a:extLst>
          </p:cNvPr>
          <p:cNvSpPr txBox="1"/>
          <p:nvPr/>
        </p:nvSpPr>
        <p:spPr>
          <a:xfrm>
            <a:off x="503882" y="71958"/>
            <a:ext cx="1512168" cy="200055"/>
          </a:xfrm>
          <a:prstGeom prst="rect">
            <a:avLst/>
          </a:prstGeom>
          <a:noFill/>
        </p:spPr>
        <p:txBody>
          <a:bodyPr wrap="square" rtlCol="0">
            <a:spAutoFit/>
          </a:bodyPr>
          <a:lstStyle/>
          <a:p>
            <a:r>
              <a:rPr lang="en-GB" sz="700" dirty="0"/>
              <a:t>Engineering Works 1842 - 1905</a:t>
            </a:r>
          </a:p>
        </p:txBody>
      </p:sp>
      <p:sp>
        <p:nvSpPr>
          <p:cNvPr id="3" name="TextBox 2">
            <a:extLst>
              <a:ext uri="{FF2B5EF4-FFF2-40B4-BE49-F238E27FC236}">
                <a16:creationId xmlns:a16="http://schemas.microsoft.com/office/drawing/2014/main" id="{E29C276C-8953-D868-1E4E-5D64A73379D8}"/>
              </a:ext>
            </a:extLst>
          </p:cNvPr>
          <p:cNvSpPr txBox="1"/>
          <p:nvPr/>
        </p:nvSpPr>
        <p:spPr>
          <a:xfrm>
            <a:off x="190610" y="1621002"/>
            <a:ext cx="2066704" cy="323165"/>
          </a:xfrm>
          <a:prstGeom prst="rect">
            <a:avLst/>
          </a:prstGeom>
          <a:noFill/>
        </p:spPr>
        <p:txBody>
          <a:bodyPr wrap="square" rtlCol="0">
            <a:spAutoFit/>
          </a:bodyPr>
          <a:lstStyle/>
          <a:p>
            <a:r>
              <a:rPr lang="en-GB" dirty="0"/>
              <a:t>In 1877 Henry Tennant bought the Railway Tavern and turned it into the (teetotal) Railway Institute. The Holgate Wagon Works occupied 17 acres with 4.5 acres of buildings operated from1867 to 1965 </a:t>
            </a:r>
          </a:p>
        </p:txBody>
      </p:sp>
    </p:spTree>
    <p:extLst>
      <p:ext uri="{BB962C8B-B14F-4D97-AF65-F5344CB8AC3E}">
        <p14:creationId xmlns:p14="http://schemas.microsoft.com/office/powerpoint/2010/main" val="1085077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5BDC5-46A0-BDBD-C3BF-A97B803C9565}"/>
              </a:ext>
            </a:extLst>
          </p:cNvPr>
          <p:cNvSpPr>
            <a:spLocks noGrp="1"/>
          </p:cNvSpPr>
          <p:nvPr>
            <p:ph type="title"/>
          </p:nvPr>
        </p:nvSpPr>
        <p:spPr>
          <a:xfrm>
            <a:off x="122396" y="80739"/>
            <a:ext cx="2203133" cy="423267"/>
          </a:xfrm>
        </p:spPr>
        <p:txBody>
          <a:bodyPr/>
          <a:lstStyle/>
          <a:p>
            <a:r>
              <a:rPr lang="en-GB" dirty="0"/>
              <a:t>Founding Fathers of the Railways</a:t>
            </a:r>
          </a:p>
        </p:txBody>
      </p:sp>
      <p:sp>
        <p:nvSpPr>
          <p:cNvPr id="3" name="Content Placeholder 2">
            <a:extLst>
              <a:ext uri="{FF2B5EF4-FFF2-40B4-BE49-F238E27FC236}">
                <a16:creationId xmlns:a16="http://schemas.microsoft.com/office/drawing/2014/main" id="{353365AD-0CD0-9674-608B-3F5A8443730E}"/>
              </a:ext>
            </a:extLst>
          </p:cNvPr>
          <p:cNvSpPr>
            <a:spLocks noGrp="1"/>
          </p:cNvSpPr>
          <p:nvPr>
            <p:ph idx="1"/>
          </p:nvPr>
        </p:nvSpPr>
        <p:spPr/>
        <p:txBody>
          <a:bodyPr/>
          <a:lstStyle/>
          <a:p>
            <a:endParaRPr lang="en-GB" dirty="0"/>
          </a:p>
          <a:p>
            <a:r>
              <a:rPr lang="en-GB" dirty="0"/>
              <a:t>Edward Pearse </a:t>
            </a:r>
          </a:p>
          <a:p>
            <a:endParaRPr lang="en-GB" dirty="0"/>
          </a:p>
          <a:p>
            <a:endParaRPr lang="en-GB" dirty="0"/>
          </a:p>
          <a:p>
            <a:r>
              <a:rPr lang="en-GB" dirty="0"/>
              <a:t>George Stephenson</a:t>
            </a:r>
          </a:p>
          <a:p>
            <a:endParaRPr lang="en-GB" dirty="0"/>
          </a:p>
          <a:p>
            <a:endParaRPr lang="en-GB" dirty="0"/>
          </a:p>
          <a:p>
            <a:r>
              <a:rPr lang="en-GB" dirty="0"/>
              <a:t>George Hudson</a:t>
            </a:r>
          </a:p>
        </p:txBody>
      </p:sp>
      <p:pic>
        <p:nvPicPr>
          <p:cNvPr id="4" name="Picture 3">
            <a:extLst>
              <a:ext uri="{FF2B5EF4-FFF2-40B4-BE49-F238E27FC236}">
                <a16:creationId xmlns:a16="http://schemas.microsoft.com/office/drawing/2014/main" id="{F2C56310-6D47-1022-9CC5-484188D3F654}"/>
              </a:ext>
            </a:extLst>
          </p:cNvPr>
          <p:cNvPicPr>
            <a:picLocks noChangeAspect="1"/>
          </p:cNvPicPr>
          <p:nvPr/>
        </p:nvPicPr>
        <p:blipFill>
          <a:blip r:embed="rId3"/>
          <a:stretch>
            <a:fillRect/>
          </a:stretch>
        </p:blipFill>
        <p:spPr>
          <a:xfrm>
            <a:off x="1671194" y="569592"/>
            <a:ext cx="250417" cy="345512"/>
          </a:xfrm>
          <a:prstGeom prst="rect">
            <a:avLst/>
          </a:prstGeom>
        </p:spPr>
      </p:pic>
      <p:pic>
        <p:nvPicPr>
          <p:cNvPr id="5" name="Picture 4">
            <a:extLst>
              <a:ext uri="{FF2B5EF4-FFF2-40B4-BE49-F238E27FC236}">
                <a16:creationId xmlns:a16="http://schemas.microsoft.com/office/drawing/2014/main" id="{4FD6136F-ABB2-A394-31C4-AE8199F6A8BD}"/>
              </a:ext>
            </a:extLst>
          </p:cNvPr>
          <p:cNvPicPr>
            <a:picLocks noChangeAspect="1"/>
          </p:cNvPicPr>
          <p:nvPr/>
        </p:nvPicPr>
        <p:blipFill>
          <a:blip r:embed="rId4"/>
          <a:stretch>
            <a:fillRect/>
          </a:stretch>
        </p:blipFill>
        <p:spPr>
          <a:xfrm>
            <a:off x="1685725" y="999244"/>
            <a:ext cx="234856" cy="353094"/>
          </a:xfrm>
          <a:prstGeom prst="rect">
            <a:avLst/>
          </a:prstGeom>
        </p:spPr>
      </p:pic>
      <p:pic>
        <p:nvPicPr>
          <p:cNvPr id="6" name="Picture 5">
            <a:extLst>
              <a:ext uri="{FF2B5EF4-FFF2-40B4-BE49-F238E27FC236}">
                <a16:creationId xmlns:a16="http://schemas.microsoft.com/office/drawing/2014/main" id="{86C183CF-1CB5-E9BF-9BF8-3F49A6A99AEC}"/>
              </a:ext>
            </a:extLst>
          </p:cNvPr>
          <p:cNvPicPr>
            <a:picLocks noChangeAspect="1"/>
          </p:cNvPicPr>
          <p:nvPr/>
        </p:nvPicPr>
        <p:blipFill>
          <a:blip r:embed="rId5"/>
          <a:stretch>
            <a:fillRect/>
          </a:stretch>
        </p:blipFill>
        <p:spPr>
          <a:xfrm>
            <a:off x="1686756" y="1465213"/>
            <a:ext cx="250417" cy="345814"/>
          </a:xfrm>
          <a:prstGeom prst="rect">
            <a:avLst/>
          </a:prstGeom>
        </p:spPr>
      </p:pic>
    </p:spTree>
    <p:extLst>
      <p:ext uri="{BB962C8B-B14F-4D97-AF65-F5344CB8AC3E}">
        <p14:creationId xmlns:p14="http://schemas.microsoft.com/office/powerpoint/2010/main" val="24346613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F1750-C89D-AE01-3049-C01CB21CE8B2}"/>
              </a:ext>
            </a:extLst>
          </p:cNvPr>
          <p:cNvSpPr>
            <a:spLocks noGrp="1"/>
          </p:cNvSpPr>
          <p:nvPr>
            <p:ph type="title"/>
          </p:nvPr>
        </p:nvSpPr>
        <p:spPr>
          <a:xfrm>
            <a:off x="241131" y="71958"/>
            <a:ext cx="1965662" cy="207243"/>
          </a:xfrm>
        </p:spPr>
        <p:txBody>
          <a:bodyPr>
            <a:normAutofit/>
          </a:bodyPr>
          <a:lstStyle/>
          <a:p>
            <a:r>
              <a:rPr lang="en-GB" sz="800" dirty="0"/>
              <a:t>York’ Railway Infrastructure mid-1950s</a:t>
            </a:r>
          </a:p>
        </p:txBody>
      </p:sp>
      <p:sp>
        <p:nvSpPr>
          <p:cNvPr id="3" name="Content Placeholder 2">
            <a:extLst>
              <a:ext uri="{FF2B5EF4-FFF2-40B4-BE49-F238E27FC236}">
                <a16:creationId xmlns:a16="http://schemas.microsoft.com/office/drawing/2014/main" id="{4C4309C6-AF80-ACED-4A03-67B50AEF99B7}"/>
              </a:ext>
            </a:extLst>
          </p:cNvPr>
          <p:cNvSpPr>
            <a:spLocks noGrp="1"/>
          </p:cNvSpPr>
          <p:nvPr>
            <p:ph idx="1"/>
          </p:nvPr>
        </p:nvSpPr>
        <p:spPr>
          <a:xfrm>
            <a:off x="49973" y="431998"/>
            <a:ext cx="813950" cy="1330549"/>
          </a:xfrm>
        </p:spPr>
        <p:txBody>
          <a:bodyPr>
            <a:normAutofit/>
          </a:bodyPr>
          <a:lstStyle/>
          <a:p>
            <a:r>
              <a:rPr lang="en-GB" sz="400" dirty="0"/>
              <a:t>1.</a:t>
            </a:r>
            <a:r>
              <a:rPr lang="en-GB" sz="400" baseline="0" dirty="0"/>
              <a:t>  South end York Station   </a:t>
            </a:r>
          </a:p>
          <a:p>
            <a:r>
              <a:rPr lang="en-GB" sz="400" baseline="0" dirty="0"/>
              <a:t>2.  Queen Street  </a:t>
            </a:r>
          </a:p>
          <a:p>
            <a:r>
              <a:rPr lang="en-GB" sz="400" baseline="0" dirty="0"/>
              <a:t>3 .</a:t>
            </a:r>
            <a:r>
              <a:rPr lang="en-GB" sz="400" dirty="0"/>
              <a:t> </a:t>
            </a:r>
            <a:r>
              <a:rPr lang="en-GB" sz="400" baseline="0" dirty="0"/>
              <a:t>Erecting shops </a:t>
            </a:r>
          </a:p>
          <a:p>
            <a:r>
              <a:rPr lang="en-GB" sz="400" baseline="0" dirty="0"/>
              <a:t>4. Y&amp;NM Loco works </a:t>
            </a:r>
          </a:p>
          <a:p>
            <a:r>
              <a:rPr lang="en-GB" sz="400" baseline="0" dirty="0"/>
              <a:t>5. Holgate Villa Offices</a:t>
            </a:r>
          </a:p>
          <a:p>
            <a:r>
              <a:rPr lang="en-GB" sz="400" dirty="0"/>
              <a:t>6. Holgate Bridge</a:t>
            </a:r>
            <a:endParaRPr lang="en-GB" sz="400" baseline="0" dirty="0"/>
          </a:p>
          <a:p>
            <a:r>
              <a:rPr lang="en-GB" sz="400" baseline="0" dirty="0"/>
              <a:t>7. York South  Loco sheds  </a:t>
            </a:r>
          </a:p>
          <a:p>
            <a:r>
              <a:rPr lang="en-GB" sz="400" baseline="0" dirty="0"/>
              <a:t>9.  Carriage Works  </a:t>
            </a:r>
          </a:p>
          <a:p>
            <a:r>
              <a:rPr lang="en-GB" sz="400" baseline="0" dirty="0"/>
              <a:t>10, Wagon works </a:t>
            </a:r>
          </a:p>
          <a:p>
            <a:r>
              <a:rPr lang="en-GB" sz="400" baseline="0" dirty="0"/>
              <a:t>18</a:t>
            </a:r>
            <a:r>
              <a:rPr lang="en-GB" sz="400" dirty="0"/>
              <a:t>.</a:t>
            </a:r>
            <a:r>
              <a:rPr lang="en-GB" sz="400" baseline="0" dirty="0"/>
              <a:t> Civil Engineers  </a:t>
            </a:r>
          </a:p>
          <a:p>
            <a:r>
              <a:rPr lang="en-GB" sz="400" baseline="0" dirty="0"/>
              <a:t>19. Coaling plant  </a:t>
            </a:r>
          </a:p>
          <a:p>
            <a:r>
              <a:rPr lang="en-GB" sz="400" baseline="0" dirty="0"/>
              <a:t>20. Goods Yard</a:t>
            </a:r>
          </a:p>
          <a:p>
            <a:pPr marL="0" indent="0">
              <a:buNone/>
            </a:pPr>
            <a:r>
              <a:rPr lang="en-GB" sz="400" baseline="0" dirty="0"/>
              <a:t>         (NRM Station Hall)</a:t>
            </a:r>
            <a:endParaRPr lang="en-GB" sz="400" dirty="0"/>
          </a:p>
          <a:p>
            <a:endParaRPr lang="en-GB" dirty="0"/>
          </a:p>
        </p:txBody>
      </p:sp>
      <p:pic>
        <p:nvPicPr>
          <p:cNvPr id="4" name="Picture 3">
            <a:extLst>
              <a:ext uri="{FF2B5EF4-FFF2-40B4-BE49-F238E27FC236}">
                <a16:creationId xmlns:a16="http://schemas.microsoft.com/office/drawing/2014/main" id="{341DC910-C56E-0F1D-4BF9-75192AE93D3C}"/>
              </a:ext>
            </a:extLst>
          </p:cNvPr>
          <p:cNvPicPr>
            <a:picLocks noChangeAspect="1"/>
          </p:cNvPicPr>
          <p:nvPr/>
        </p:nvPicPr>
        <p:blipFill>
          <a:blip r:embed="rId2"/>
          <a:stretch>
            <a:fillRect/>
          </a:stretch>
        </p:blipFill>
        <p:spPr>
          <a:xfrm>
            <a:off x="792678" y="426358"/>
            <a:ext cx="1605276" cy="1330549"/>
          </a:xfrm>
          <a:prstGeom prst="rect">
            <a:avLst/>
          </a:prstGeom>
        </p:spPr>
      </p:pic>
    </p:spTree>
    <p:extLst>
      <p:ext uri="{BB962C8B-B14F-4D97-AF65-F5344CB8AC3E}">
        <p14:creationId xmlns:p14="http://schemas.microsoft.com/office/powerpoint/2010/main" val="32058461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cid:E11CF8BFAD7E4032AD53446CC175DB32@dns"/>
          <p:cNvSpPr>
            <a:spLocks noChangeAspect="1" noChangeArrowheads="1"/>
          </p:cNvSpPr>
          <p:nvPr/>
        </p:nvSpPr>
        <p:spPr bwMode="auto">
          <a:xfrm>
            <a:off x="17000" y="-40135"/>
            <a:ext cx="81597" cy="8960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5505" tIns="12752" rIns="25505" bIns="12752" numCol="1" anchor="t" anchorCtr="0" compatLnSpc="1">
            <a:prstTxWarp prst="textNoShape">
              <a:avLst/>
            </a:prstTxWarp>
          </a:bodyPr>
          <a:lstStyle/>
          <a:p>
            <a:endParaRPr lang="en-GB"/>
          </a:p>
        </p:txBody>
      </p:sp>
      <p:pic>
        <p:nvPicPr>
          <p:cNvPr id="266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9866" y="253473"/>
            <a:ext cx="1868819" cy="1453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a:extLst>
              <a:ext uri="{FF2B5EF4-FFF2-40B4-BE49-F238E27FC236}">
                <a16:creationId xmlns:a16="http://schemas.microsoft.com/office/drawing/2014/main" id="{1AA35C4C-98AA-FBEC-63B3-9910D15E2DF0}"/>
              </a:ext>
            </a:extLst>
          </p:cNvPr>
          <p:cNvSpPr txBox="1"/>
          <p:nvPr/>
        </p:nvSpPr>
        <p:spPr>
          <a:xfrm>
            <a:off x="575890" y="51954"/>
            <a:ext cx="1800200" cy="200055"/>
          </a:xfrm>
          <a:prstGeom prst="rect">
            <a:avLst/>
          </a:prstGeom>
          <a:noFill/>
        </p:spPr>
        <p:txBody>
          <a:bodyPr wrap="square" rtlCol="0">
            <a:spAutoFit/>
          </a:bodyPr>
          <a:lstStyle/>
          <a:p>
            <a:r>
              <a:rPr lang="en-GB" sz="700" dirty="0"/>
              <a:t>Locomotive Workshops</a:t>
            </a:r>
          </a:p>
        </p:txBody>
      </p:sp>
      <p:sp>
        <p:nvSpPr>
          <p:cNvPr id="6" name="TextBox 5">
            <a:extLst>
              <a:ext uri="{FF2B5EF4-FFF2-40B4-BE49-F238E27FC236}">
                <a16:creationId xmlns:a16="http://schemas.microsoft.com/office/drawing/2014/main" id="{48AE1BC4-E9CF-381A-BF37-345E921C5EBD}"/>
              </a:ext>
            </a:extLst>
          </p:cNvPr>
          <p:cNvSpPr txBox="1"/>
          <p:nvPr/>
        </p:nvSpPr>
        <p:spPr>
          <a:xfrm>
            <a:off x="970239" y="1720521"/>
            <a:ext cx="648072" cy="169277"/>
          </a:xfrm>
          <a:prstGeom prst="rect">
            <a:avLst/>
          </a:prstGeom>
          <a:noFill/>
        </p:spPr>
        <p:txBody>
          <a:bodyPr wrap="square" rtlCol="0">
            <a:spAutoFit/>
          </a:bodyPr>
          <a:lstStyle/>
          <a:p>
            <a:r>
              <a:rPr lang="en-GB" dirty="0"/>
              <a:t>Steam Hammers</a:t>
            </a:r>
          </a:p>
        </p:txBody>
      </p:sp>
    </p:spTree>
    <p:extLst>
      <p:ext uri="{BB962C8B-B14F-4D97-AF65-F5344CB8AC3E}">
        <p14:creationId xmlns:p14="http://schemas.microsoft.com/office/powerpoint/2010/main" val="1194613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1158" y="303534"/>
            <a:ext cx="2005605" cy="1281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a:extLst>
              <a:ext uri="{FF2B5EF4-FFF2-40B4-BE49-F238E27FC236}">
                <a16:creationId xmlns:a16="http://schemas.microsoft.com/office/drawing/2014/main" id="{C75E7A01-A282-7860-8924-7EE43411CAA4}"/>
              </a:ext>
            </a:extLst>
          </p:cNvPr>
          <p:cNvSpPr txBox="1"/>
          <p:nvPr/>
        </p:nvSpPr>
        <p:spPr>
          <a:xfrm>
            <a:off x="719906" y="71957"/>
            <a:ext cx="1224136" cy="200055"/>
          </a:xfrm>
          <a:prstGeom prst="rect">
            <a:avLst/>
          </a:prstGeom>
          <a:noFill/>
        </p:spPr>
        <p:txBody>
          <a:bodyPr wrap="square" rtlCol="0">
            <a:spAutoFit/>
          </a:bodyPr>
          <a:lstStyle/>
          <a:p>
            <a:r>
              <a:rPr lang="en-GB" sz="700" dirty="0"/>
              <a:t>The Wheel Shop</a:t>
            </a:r>
          </a:p>
        </p:txBody>
      </p:sp>
      <p:sp>
        <p:nvSpPr>
          <p:cNvPr id="3" name="TextBox 2">
            <a:extLst>
              <a:ext uri="{FF2B5EF4-FFF2-40B4-BE49-F238E27FC236}">
                <a16:creationId xmlns:a16="http://schemas.microsoft.com/office/drawing/2014/main" id="{75C0A933-A615-E6D5-066E-00516ECA0C9E}"/>
              </a:ext>
            </a:extLst>
          </p:cNvPr>
          <p:cNvSpPr txBox="1"/>
          <p:nvPr/>
        </p:nvSpPr>
        <p:spPr>
          <a:xfrm>
            <a:off x="683900" y="1656134"/>
            <a:ext cx="1080120" cy="169277"/>
          </a:xfrm>
          <a:prstGeom prst="rect">
            <a:avLst/>
          </a:prstGeom>
          <a:noFill/>
        </p:spPr>
        <p:txBody>
          <a:bodyPr wrap="square" rtlCol="0">
            <a:spAutoFit/>
          </a:bodyPr>
          <a:lstStyle/>
          <a:p>
            <a:r>
              <a:rPr lang="en-GB" dirty="0"/>
              <a:t>Railway York’s biggest employer</a:t>
            </a:r>
          </a:p>
        </p:txBody>
      </p:sp>
    </p:spTree>
    <p:extLst>
      <p:ext uri="{BB962C8B-B14F-4D97-AF65-F5344CB8AC3E}">
        <p14:creationId xmlns:p14="http://schemas.microsoft.com/office/powerpoint/2010/main" val="27578318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744" y="215974"/>
            <a:ext cx="1824435" cy="1460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BAAEA121-4B53-EE17-71EB-F6CC6C66680D}"/>
              </a:ext>
            </a:extLst>
          </p:cNvPr>
          <p:cNvSpPr txBox="1"/>
          <p:nvPr/>
        </p:nvSpPr>
        <p:spPr>
          <a:xfrm>
            <a:off x="431874" y="-50"/>
            <a:ext cx="1584176" cy="200055"/>
          </a:xfrm>
          <a:prstGeom prst="rect">
            <a:avLst/>
          </a:prstGeom>
          <a:noFill/>
        </p:spPr>
        <p:txBody>
          <a:bodyPr wrap="square" rtlCol="0">
            <a:spAutoFit/>
          </a:bodyPr>
          <a:lstStyle/>
          <a:p>
            <a:r>
              <a:rPr lang="en-GB" sz="700" dirty="0"/>
              <a:t>Teak Carriage Construction Works</a:t>
            </a:r>
          </a:p>
        </p:txBody>
      </p:sp>
    </p:spTree>
    <p:extLst>
      <p:ext uri="{BB962C8B-B14F-4D97-AF65-F5344CB8AC3E}">
        <p14:creationId xmlns:p14="http://schemas.microsoft.com/office/powerpoint/2010/main" val="2853788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650" y="287982"/>
            <a:ext cx="1748263"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398352F2-B889-6D9F-0E36-A0A37A2DC316}"/>
              </a:ext>
            </a:extLst>
          </p:cNvPr>
          <p:cNvSpPr txBox="1"/>
          <p:nvPr/>
        </p:nvSpPr>
        <p:spPr>
          <a:xfrm>
            <a:off x="143842" y="1710922"/>
            <a:ext cx="2232248" cy="246221"/>
          </a:xfrm>
          <a:prstGeom prst="rect">
            <a:avLst/>
          </a:prstGeom>
          <a:noFill/>
        </p:spPr>
        <p:txBody>
          <a:bodyPr wrap="square" rtlCol="0">
            <a:spAutoFit/>
          </a:bodyPr>
          <a:lstStyle/>
          <a:p>
            <a:r>
              <a:rPr lang="en-GB" dirty="0"/>
              <a:t>The carriage works was privatised and this was BREL’s last build before closure in 2002. A new assembly line but within the old building</a:t>
            </a:r>
          </a:p>
        </p:txBody>
      </p:sp>
      <p:sp>
        <p:nvSpPr>
          <p:cNvPr id="4" name="TextBox 3">
            <a:extLst>
              <a:ext uri="{FF2B5EF4-FFF2-40B4-BE49-F238E27FC236}">
                <a16:creationId xmlns:a16="http://schemas.microsoft.com/office/drawing/2014/main" id="{4FBF6F23-4129-6AC1-EAC9-9E8C719B5771}"/>
              </a:ext>
            </a:extLst>
          </p:cNvPr>
          <p:cNvSpPr txBox="1"/>
          <p:nvPr/>
        </p:nvSpPr>
        <p:spPr>
          <a:xfrm>
            <a:off x="799761" y="46698"/>
            <a:ext cx="1368152" cy="200055"/>
          </a:xfrm>
          <a:prstGeom prst="rect">
            <a:avLst/>
          </a:prstGeom>
          <a:noFill/>
        </p:spPr>
        <p:txBody>
          <a:bodyPr wrap="square" rtlCol="0">
            <a:spAutoFit/>
          </a:bodyPr>
          <a:lstStyle/>
          <a:p>
            <a:r>
              <a:rPr lang="en-GB" sz="700" dirty="0"/>
              <a:t>BREL’s Last Build</a:t>
            </a:r>
          </a:p>
        </p:txBody>
      </p:sp>
    </p:spTree>
    <p:extLst>
      <p:ext uri="{BB962C8B-B14F-4D97-AF65-F5344CB8AC3E}">
        <p14:creationId xmlns:p14="http://schemas.microsoft.com/office/powerpoint/2010/main" val="19622903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1874" y="328052"/>
            <a:ext cx="1692101" cy="1393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83BF5764-EC3A-E902-487A-226976064DEC}"/>
              </a:ext>
            </a:extLst>
          </p:cNvPr>
          <p:cNvSpPr txBox="1"/>
          <p:nvPr/>
        </p:nvSpPr>
        <p:spPr>
          <a:xfrm>
            <a:off x="863922" y="127997"/>
            <a:ext cx="1008112" cy="200055"/>
          </a:xfrm>
          <a:prstGeom prst="rect">
            <a:avLst/>
          </a:prstGeom>
          <a:noFill/>
        </p:spPr>
        <p:txBody>
          <a:bodyPr wrap="square" rtlCol="0">
            <a:spAutoFit/>
          </a:bodyPr>
          <a:lstStyle/>
          <a:p>
            <a:r>
              <a:rPr lang="en-GB" sz="700" dirty="0"/>
              <a:t>Redundant</a:t>
            </a:r>
          </a:p>
        </p:txBody>
      </p:sp>
    </p:spTree>
    <p:extLst>
      <p:ext uri="{BB962C8B-B14F-4D97-AF65-F5344CB8AC3E}">
        <p14:creationId xmlns:p14="http://schemas.microsoft.com/office/powerpoint/2010/main" val="13673358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893" y="272013"/>
            <a:ext cx="1694137" cy="1403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144C23E0-CA53-4C81-FF1A-90363C2424B7}"/>
              </a:ext>
            </a:extLst>
          </p:cNvPr>
          <p:cNvSpPr txBox="1"/>
          <p:nvPr/>
        </p:nvSpPr>
        <p:spPr>
          <a:xfrm>
            <a:off x="431874" y="71958"/>
            <a:ext cx="1512168" cy="200055"/>
          </a:xfrm>
          <a:prstGeom prst="rect">
            <a:avLst/>
          </a:prstGeom>
          <a:noFill/>
        </p:spPr>
        <p:txBody>
          <a:bodyPr wrap="square" rtlCol="0">
            <a:spAutoFit/>
          </a:bodyPr>
          <a:lstStyle/>
          <a:p>
            <a:r>
              <a:rPr lang="en-GB" sz="700" dirty="0"/>
              <a:t>York’s Railway Infrastructure 2023</a:t>
            </a:r>
          </a:p>
        </p:txBody>
      </p:sp>
      <p:sp>
        <p:nvSpPr>
          <p:cNvPr id="3" name="TextBox 2">
            <a:extLst>
              <a:ext uri="{FF2B5EF4-FFF2-40B4-BE49-F238E27FC236}">
                <a16:creationId xmlns:a16="http://schemas.microsoft.com/office/drawing/2014/main" id="{97004330-EB9C-FE70-564F-E4D2C7B430A6}"/>
              </a:ext>
            </a:extLst>
          </p:cNvPr>
          <p:cNvSpPr txBox="1"/>
          <p:nvPr/>
        </p:nvSpPr>
        <p:spPr>
          <a:xfrm>
            <a:off x="143842" y="1728142"/>
            <a:ext cx="2160240" cy="169277"/>
          </a:xfrm>
          <a:prstGeom prst="rect">
            <a:avLst/>
          </a:prstGeom>
          <a:noFill/>
        </p:spPr>
        <p:txBody>
          <a:bodyPr wrap="square" rtlCol="0">
            <a:spAutoFit/>
          </a:bodyPr>
          <a:lstStyle/>
          <a:p>
            <a:r>
              <a:rPr lang="en-GB" dirty="0"/>
              <a:t>Siemens Trans-Pennine Rolling Stock Maintenance Depot, Clifton Sidings</a:t>
            </a:r>
          </a:p>
        </p:txBody>
      </p:sp>
    </p:spTree>
    <p:extLst>
      <p:ext uri="{BB962C8B-B14F-4D97-AF65-F5344CB8AC3E}">
        <p14:creationId xmlns:p14="http://schemas.microsoft.com/office/powerpoint/2010/main" val="28132031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329D27E-E8D1-872B-2F0D-CE5A704DEB37}"/>
              </a:ext>
            </a:extLst>
          </p:cNvPr>
          <p:cNvSpPr txBox="1"/>
          <p:nvPr/>
        </p:nvSpPr>
        <p:spPr>
          <a:xfrm>
            <a:off x="719906" y="287982"/>
            <a:ext cx="1440160" cy="276999"/>
          </a:xfrm>
          <a:prstGeom prst="rect">
            <a:avLst/>
          </a:prstGeom>
          <a:noFill/>
        </p:spPr>
        <p:txBody>
          <a:bodyPr wrap="square" rtlCol="0">
            <a:spAutoFit/>
          </a:bodyPr>
          <a:lstStyle/>
          <a:p>
            <a:r>
              <a:rPr lang="en-GB" sz="1200" dirty="0"/>
              <a:t>Signalling</a:t>
            </a:r>
          </a:p>
        </p:txBody>
      </p:sp>
    </p:spTree>
    <p:extLst>
      <p:ext uri="{BB962C8B-B14F-4D97-AF65-F5344CB8AC3E}">
        <p14:creationId xmlns:p14="http://schemas.microsoft.com/office/powerpoint/2010/main" val="6790116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275" y="319226"/>
            <a:ext cx="1591373" cy="1310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73A12A28-C655-572E-E5BC-FACCEEACEE5C}"/>
              </a:ext>
            </a:extLst>
          </p:cNvPr>
          <p:cNvSpPr txBox="1"/>
          <p:nvPr/>
        </p:nvSpPr>
        <p:spPr>
          <a:xfrm>
            <a:off x="503882" y="119934"/>
            <a:ext cx="1224136" cy="200055"/>
          </a:xfrm>
          <a:prstGeom prst="rect">
            <a:avLst/>
          </a:prstGeom>
          <a:noFill/>
        </p:spPr>
        <p:txBody>
          <a:bodyPr wrap="square" rtlCol="0">
            <a:spAutoFit/>
          </a:bodyPr>
          <a:lstStyle/>
          <a:p>
            <a:r>
              <a:rPr lang="en-GB" sz="700" dirty="0"/>
              <a:t>The Waterworks Signal Box</a:t>
            </a:r>
          </a:p>
        </p:txBody>
      </p:sp>
      <p:sp>
        <p:nvSpPr>
          <p:cNvPr id="3" name="TextBox 2">
            <a:extLst>
              <a:ext uri="{FF2B5EF4-FFF2-40B4-BE49-F238E27FC236}">
                <a16:creationId xmlns:a16="http://schemas.microsoft.com/office/drawing/2014/main" id="{1E5B7889-2CF8-235E-150C-837F2B1C8C7B}"/>
              </a:ext>
            </a:extLst>
          </p:cNvPr>
          <p:cNvSpPr txBox="1"/>
          <p:nvPr/>
        </p:nvSpPr>
        <p:spPr>
          <a:xfrm>
            <a:off x="651496" y="1659905"/>
            <a:ext cx="1368152" cy="169277"/>
          </a:xfrm>
          <a:prstGeom prst="rect">
            <a:avLst/>
          </a:prstGeom>
          <a:noFill/>
        </p:spPr>
        <p:txBody>
          <a:bodyPr wrap="square" rtlCol="0">
            <a:spAutoFit/>
          </a:bodyPr>
          <a:lstStyle/>
          <a:p>
            <a:r>
              <a:rPr lang="en-GB" dirty="0"/>
              <a:t>These long arm levers were later replaced</a:t>
            </a:r>
          </a:p>
        </p:txBody>
      </p:sp>
    </p:spTree>
    <p:extLst>
      <p:ext uri="{BB962C8B-B14F-4D97-AF65-F5344CB8AC3E}">
        <p14:creationId xmlns:p14="http://schemas.microsoft.com/office/powerpoint/2010/main" val="23386615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339" y="281490"/>
            <a:ext cx="1771246" cy="1372585"/>
          </a:xfrm>
          <a:prstGeom prst="rect">
            <a:avLst/>
          </a:prstGeom>
        </p:spPr>
      </p:pic>
      <p:sp>
        <p:nvSpPr>
          <p:cNvPr id="3" name="TextBox 2">
            <a:extLst>
              <a:ext uri="{FF2B5EF4-FFF2-40B4-BE49-F238E27FC236}">
                <a16:creationId xmlns:a16="http://schemas.microsoft.com/office/drawing/2014/main" id="{33C73FA1-4C64-0B6C-30DF-309F6FC59FC0}"/>
              </a:ext>
            </a:extLst>
          </p:cNvPr>
          <p:cNvSpPr txBox="1"/>
          <p:nvPr/>
        </p:nvSpPr>
        <p:spPr>
          <a:xfrm>
            <a:off x="791914" y="81435"/>
            <a:ext cx="1224136" cy="200055"/>
          </a:xfrm>
          <a:prstGeom prst="rect">
            <a:avLst/>
          </a:prstGeom>
          <a:noFill/>
        </p:spPr>
        <p:txBody>
          <a:bodyPr wrap="square" rtlCol="0">
            <a:spAutoFit/>
          </a:bodyPr>
          <a:lstStyle/>
          <a:p>
            <a:r>
              <a:rPr lang="en-GB" sz="700" dirty="0" err="1"/>
              <a:t>Challoners</a:t>
            </a:r>
            <a:r>
              <a:rPr lang="en-GB" sz="700" dirty="0"/>
              <a:t> Whin</a:t>
            </a:r>
          </a:p>
        </p:txBody>
      </p:sp>
      <p:sp>
        <p:nvSpPr>
          <p:cNvPr id="4" name="TextBox 3">
            <a:extLst>
              <a:ext uri="{FF2B5EF4-FFF2-40B4-BE49-F238E27FC236}">
                <a16:creationId xmlns:a16="http://schemas.microsoft.com/office/drawing/2014/main" id="{E82B3704-1AD4-3FBE-B259-F317FDA0EED9}"/>
              </a:ext>
            </a:extLst>
          </p:cNvPr>
          <p:cNvSpPr txBox="1"/>
          <p:nvPr/>
        </p:nvSpPr>
        <p:spPr>
          <a:xfrm>
            <a:off x="338339" y="1677577"/>
            <a:ext cx="1821727" cy="246221"/>
          </a:xfrm>
          <a:prstGeom prst="rect">
            <a:avLst/>
          </a:prstGeom>
          <a:noFill/>
        </p:spPr>
        <p:txBody>
          <a:bodyPr wrap="square" rtlCol="0">
            <a:spAutoFit/>
          </a:bodyPr>
          <a:lstStyle/>
          <a:p>
            <a:r>
              <a:rPr lang="en-GB" b="1" dirty="0"/>
              <a:t>Made redundant by the Selby Diversion in 1983. The land to the left now hosts </a:t>
            </a:r>
            <a:r>
              <a:rPr lang="en-GB" b="1" dirty="0" err="1"/>
              <a:t>Tescos</a:t>
            </a:r>
            <a:r>
              <a:rPr lang="en-GB" b="1" dirty="0"/>
              <a:t> and the </a:t>
            </a:r>
            <a:r>
              <a:rPr lang="en-GB" b="1" dirty="0" err="1"/>
              <a:t>Askham</a:t>
            </a:r>
            <a:r>
              <a:rPr lang="en-GB" b="1" dirty="0"/>
              <a:t> Bar Park and Ride</a:t>
            </a:r>
          </a:p>
        </p:txBody>
      </p:sp>
    </p:spTree>
    <p:extLst>
      <p:ext uri="{BB962C8B-B14F-4D97-AF65-F5344CB8AC3E}">
        <p14:creationId xmlns:p14="http://schemas.microsoft.com/office/powerpoint/2010/main" val="420160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48506-172B-F2BC-3A6F-479879820822}"/>
              </a:ext>
            </a:extLst>
          </p:cNvPr>
          <p:cNvSpPr>
            <a:spLocks noGrp="1"/>
          </p:cNvSpPr>
          <p:nvPr>
            <p:ph type="title"/>
          </p:nvPr>
        </p:nvSpPr>
        <p:spPr/>
        <p:txBody>
          <a:bodyPr/>
          <a:lstStyle/>
          <a:p>
            <a:r>
              <a:rPr lang="en-GB" dirty="0"/>
              <a:t>Edward Pease</a:t>
            </a:r>
          </a:p>
        </p:txBody>
      </p:sp>
      <p:sp>
        <p:nvSpPr>
          <p:cNvPr id="3" name="Content Placeholder 2">
            <a:extLst>
              <a:ext uri="{FF2B5EF4-FFF2-40B4-BE49-F238E27FC236}">
                <a16:creationId xmlns:a16="http://schemas.microsoft.com/office/drawing/2014/main" id="{05C8E03A-3125-7B73-F47A-4C8FE9233674}"/>
              </a:ext>
            </a:extLst>
          </p:cNvPr>
          <p:cNvSpPr>
            <a:spLocks noGrp="1"/>
          </p:cNvSpPr>
          <p:nvPr>
            <p:ph sz="half" idx="1"/>
          </p:nvPr>
        </p:nvSpPr>
        <p:spPr/>
        <p:txBody>
          <a:bodyPr>
            <a:normAutofit fontScale="62500" lnSpcReduction="20000"/>
          </a:bodyPr>
          <a:lstStyle/>
          <a:p>
            <a:r>
              <a:rPr lang="en-GB" dirty="0"/>
              <a:t>Edward Pease owned a Woollen</a:t>
            </a:r>
            <a:r>
              <a:rPr lang="en-GB" baseline="0" dirty="0"/>
              <a:t> Mill in Darlington. He was a visionary seeing the potential of rail travel from the very start. He became a Director of the  Stockton &amp; Darlington Railway and a  founding Director of the Stephenson Locomotive Company</a:t>
            </a:r>
          </a:p>
          <a:p>
            <a:r>
              <a:rPr lang="en-GB" baseline="0" dirty="0"/>
              <a:t>He introduced George  Stephenson to George Hudson and became a Director of the Great North of England Railway  connecting Darlington to Newcastle &amp; York  then Newcastle to Berwick </a:t>
            </a:r>
          </a:p>
          <a:p>
            <a:endParaRPr lang="en-GB" dirty="0"/>
          </a:p>
          <a:p>
            <a:r>
              <a:rPr lang="en-GB" dirty="0"/>
              <a:t>He was particularly skilled at surveying routes and in 1825, with George Stephenson, created the world’s first passenger line from Stockton to Darlington.</a:t>
            </a:r>
          </a:p>
          <a:p>
            <a:endParaRPr lang="en-GB" dirty="0"/>
          </a:p>
        </p:txBody>
      </p:sp>
      <p:pic>
        <p:nvPicPr>
          <p:cNvPr id="5" name="Content Placeholder 4">
            <a:extLst>
              <a:ext uri="{FF2B5EF4-FFF2-40B4-BE49-F238E27FC236}">
                <a16:creationId xmlns:a16="http://schemas.microsoft.com/office/drawing/2014/main" id="{F56200BF-C5FE-81BE-FD36-1E54F21F1737}"/>
              </a:ext>
            </a:extLst>
          </p:cNvPr>
          <p:cNvPicPr>
            <a:picLocks noGrp="1" noChangeAspect="1"/>
          </p:cNvPicPr>
          <p:nvPr>
            <p:ph sz="half" idx="2"/>
          </p:nvPr>
        </p:nvPicPr>
        <p:blipFill>
          <a:blip r:embed="rId3"/>
          <a:stretch>
            <a:fillRect/>
          </a:stretch>
        </p:blipFill>
        <p:spPr>
          <a:xfrm>
            <a:off x="1303693" y="469900"/>
            <a:ext cx="962901" cy="1330325"/>
          </a:xfrm>
          <a:prstGeom prst="rect">
            <a:avLst/>
          </a:prstGeom>
        </p:spPr>
      </p:pic>
    </p:spTree>
    <p:extLst>
      <p:ext uri="{BB962C8B-B14F-4D97-AF65-F5344CB8AC3E}">
        <p14:creationId xmlns:p14="http://schemas.microsoft.com/office/powerpoint/2010/main" val="6727930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357" y="200055"/>
            <a:ext cx="1823977" cy="1473269"/>
          </a:xfrm>
          <a:prstGeom prst="rect">
            <a:avLst/>
          </a:prstGeom>
        </p:spPr>
      </p:pic>
      <p:sp>
        <p:nvSpPr>
          <p:cNvPr id="3" name="TextBox 2">
            <a:extLst>
              <a:ext uri="{FF2B5EF4-FFF2-40B4-BE49-F238E27FC236}">
                <a16:creationId xmlns:a16="http://schemas.microsoft.com/office/drawing/2014/main" id="{0A992E6C-28A4-690B-3E37-BB741DD719E3}"/>
              </a:ext>
            </a:extLst>
          </p:cNvPr>
          <p:cNvSpPr txBox="1"/>
          <p:nvPr/>
        </p:nvSpPr>
        <p:spPr>
          <a:xfrm>
            <a:off x="782182" y="0"/>
            <a:ext cx="1368152" cy="200055"/>
          </a:xfrm>
          <a:prstGeom prst="rect">
            <a:avLst/>
          </a:prstGeom>
          <a:noFill/>
        </p:spPr>
        <p:txBody>
          <a:bodyPr wrap="square" rtlCol="0">
            <a:spAutoFit/>
          </a:bodyPr>
          <a:lstStyle/>
          <a:p>
            <a:r>
              <a:rPr lang="en-GB" sz="700" dirty="0"/>
              <a:t>Holgate Bridge</a:t>
            </a:r>
          </a:p>
        </p:txBody>
      </p:sp>
      <p:sp>
        <p:nvSpPr>
          <p:cNvPr id="4" name="TextBox 3">
            <a:extLst>
              <a:ext uri="{FF2B5EF4-FFF2-40B4-BE49-F238E27FC236}">
                <a16:creationId xmlns:a16="http://schemas.microsoft.com/office/drawing/2014/main" id="{1A5266C3-9BF4-E5DE-3081-DBFF7C81C873}"/>
              </a:ext>
            </a:extLst>
          </p:cNvPr>
          <p:cNvSpPr txBox="1"/>
          <p:nvPr/>
        </p:nvSpPr>
        <p:spPr>
          <a:xfrm>
            <a:off x="415119" y="1654487"/>
            <a:ext cx="1646451" cy="323165"/>
          </a:xfrm>
          <a:prstGeom prst="rect">
            <a:avLst/>
          </a:prstGeom>
          <a:noFill/>
        </p:spPr>
        <p:txBody>
          <a:bodyPr wrap="square" rtlCol="0">
            <a:spAutoFit/>
          </a:bodyPr>
          <a:lstStyle/>
          <a:p>
            <a:r>
              <a:rPr lang="en-GB" dirty="0"/>
              <a:t>Holgate Bridge was built in the 1860s to accommodate additional tracks. The platform on the right, for </a:t>
            </a:r>
            <a:r>
              <a:rPr lang="en-GB" dirty="0" err="1"/>
              <a:t>Knavesmire</a:t>
            </a:r>
            <a:r>
              <a:rPr lang="en-GB" dirty="0"/>
              <a:t> race-goers, was demolished in 1964</a:t>
            </a:r>
          </a:p>
        </p:txBody>
      </p:sp>
    </p:spTree>
    <p:extLst>
      <p:ext uri="{BB962C8B-B14F-4D97-AF65-F5344CB8AC3E}">
        <p14:creationId xmlns:p14="http://schemas.microsoft.com/office/powerpoint/2010/main" val="36710082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349" y="211902"/>
            <a:ext cx="1833225" cy="1497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7D335EF9-242D-1FA3-2C04-D626798D33AA}"/>
              </a:ext>
            </a:extLst>
          </p:cNvPr>
          <p:cNvSpPr txBox="1"/>
          <p:nvPr/>
        </p:nvSpPr>
        <p:spPr>
          <a:xfrm>
            <a:off x="575890" y="11847"/>
            <a:ext cx="1440160" cy="200055"/>
          </a:xfrm>
          <a:prstGeom prst="rect">
            <a:avLst/>
          </a:prstGeom>
          <a:noFill/>
        </p:spPr>
        <p:txBody>
          <a:bodyPr wrap="square" rtlCol="0">
            <a:spAutoFit/>
          </a:bodyPr>
          <a:lstStyle/>
          <a:p>
            <a:r>
              <a:rPr lang="en-GB" sz="700" dirty="0"/>
              <a:t>Scarborough Branch Junction</a:t>
            </a:r>
          </a:p>
        </p:txBody>
      </p:sp>
      <p:sp>
        <p:nvSpPr>
          <p:cNvPr id="3" name="TextBox 2">
            <a:extLst>
              <a:ext uri="{FF2B5EF4-FFF2-40B4-BE49-F238E27FC236}">
                <a16:creationId xmlns:a16="http://schemas.microsoft.com/office/drawing/2014/main" id="{6295C2B6-456D-B4A8-1BB0-4E0B898B96DC}"/>
              </a:ext>
            </a:extLst>
          </p:cNvPr>
          <p:cNvSpPr txBox="1"/>
          <p:nvPr/>
        </p:nvSpPr>
        <p:spPr>
          <a:xfrm>
            <a:off x="179846" y="1748250"/>
            <a:ext cx="2088232" cy="169277"/>
          </a:xfrm>
          <a:prstGeom prst="rect">
            <a:avLst/>
          </a:prstGeom>
          <a:noFill/>
        </p:spPr>
        <p:txBody>
          <a:bodyPr wrap="square" rtlCol="0">
            <a:spAutoFit/>
          </a:bodyPr>
          <a:lstStyle/>
          <a:p>
            <a:r>
              <a:rPr lang="en-GB" dirty="0"/>
              <a:t>The locomotive water pump and signal boxes were demolished in 1974</a:t>
            </a:r>
          </a:p>
        </p:txBody>
      </p:sp>
    </p:spTree>
    <p:extLst>
      <p:ext uri="{BB962C8B-B14F-4D97-AF65-F5344CB8AC3E}">
        <p14:creationId xmlns:p14="http://schemas.microsoft.com/office/powerpoint/2010/main" val="8375847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5748" y="289995"/>
            <a:ext cx="1696427" cy="1366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id="{F5BF5C8E-030E-7E30-5E5A-899BEAAC1066}"/>
              </a:ext>
            </a:extLst>
          </p:cNvPr>
          <p:cNvSpPr txBox="1"/>
          <p:nvPr/>
        </p:nvSpPr>
        <p:spPr>
          <a:xfrm>
            <a:off x="143842" y="1728142"/>
            <a:ext cx="2160240" cy="246221"/>
          </a:xfrm>
          <a:prstGeom prst="rect">
            <a:avLst/>
          </a:prstGeom>
          <a:noFill/>
        </p:spPr>
        <p:txBody>
          <a:bodyPr wrap="square" rtlCol="0">
            <a:spAutoFit/>
          </a:bodyPr>
          <a:lstStyle/>
          <a:p>
            <a:r>
              <a:rPr lang="en-GB" dirty="0"/>
              <a:t>The IECC provides the entire signalling function for the East Coast Main Line using TRUST  Train Running System and ATR Automatic Train Reporting</a:t>
            </a:r>
          </a:p>
        </p:txBody>
      </p:sp>
      <p:sp>
        <p:nvSpPr>
          <p:cNvPr id="4" name="TextBox 3">
            <a:extLst>
              <a:ext uri="{FF2B5EF4-FFF2-40B4-BE49-F238E27FC236}">
                <a16:creationId xmlns:a16="http://schemas.microsoft.com/office/drawing/2014/main" id="{E9C6E141-C01A-7A32-EF05-CC3678C92DD8}"/>
              </a:ext>
            </a:extLst>
          </p:cNvPr>
          <p:cNvSpPr txBox="1"/>
          <p:nvPr/>
        </p:nvSpPr>
        <p:spPr>
          <a:xfrm>
            <a:off x="67658" y="59162"/>
            <a:ext cx="2236424" cy="200055"/>
          </a:xfrm>
          <a:prstGeom prst="rect">
            <a:avLst/>
          </a:prstGeom>
          <a:noFill/>
        </p:spPr>
        <p:txBody>
          <a:bodyPr wrap="square" rtlCol="0">
            <a:spAutoFit/>
          </a:bodyPr>
          <a:lstStyle/>
          <a:p>
            <a:r>
              <a:rPr lang="en-GB" sz="700" dirty="0"/>
              <a:t>Network Rail’s Integrated Electronic Control Centre</a:t>
            </a:r>
          </a:p>
        </p:txBody>
      </p:sp>
    </p:spTree>
    <p:extLst>
      <p:ext uri="{BB962C8B-B14F-4D97-AF65-F5344CB8AC3E}">
        <p14:creationId xmlns:p14="http://schemas.microsoft.com/office/powerpoint/2010/main" val="182443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768" y="307932"/>
            <a:ext cx="1416918" cy="1261576"/>
          </a:xfrm>
          <a:prstGeom prst="rect">
            <a:avLst/>
          </a:prstGeom>
        </p:spPr>
      </p:pic>
      <p:sp>
        <p:nvSpPr>
          <p:cNvPr id="3" name="TextBox 2">
            <a:extLst>
              <a:ext uri="{FF2B5EF4-FFF2-40B4-BE49-F238E27FC236}">
                <a16:creationId xmlns:a16="http://schemas.microsoft.com/office/drawing/2014/main" id="{7077CA53-AFEB-8DB0-88AD-129DC832EC9D}"/>
              </a:ext>
            </a:extLst>
          </p:cNvPr>
          <p:cNvSpPr txBox="1"/>
          <p:nvPr/>
        </p:nvSpPr>
        <p:spPr>
          <a:xfrm>
            <a:off x="647898" y="123452"/>
            <a:ext cx="1008112" cy="200055"/>
          </a:xfrm>
          <a:prstGeom prst="rect">
            <a:avLst/>
          </a:prstGeom>
          <a:noFill/>
        </p:spPr>
        <p:txBody>
          <a:bodyPr wrap="square" rtlCol="0">
            <a:spAutoFit/>
          </a:bodyPr>
          <a:lstStyle/>
          <a:p>
            <a:r>
              <a:rPr lang="en-GB" sz="700" dirty="0"/>
              <a:t>The Foss Island Branch</a:t>
            </a:r>
          </a:p>
        </p:txBody>
      </p:sp>
      <p:sp>
        <p:nvSpPr>
          <p:cNvPr id="4" name="TextBox 3">
            <a:extLst>
              <a:ext uri="{FF2B5EF4-FFF2-40B4-BE49-F238E27FC236}">
                <a16:creationId xmlns:a16="http://schemas.microsoft.com/office/drawing/2014/main" id="{C93C88AA-55C9-4AA0-C8C8-F518E8AE2E9B}"/>
              </a:ext>
            </a:extLst>
          </p:cNvPr>
          <p:cNvSpPr txBox="1"/>
          <p:nvPr/>
        </p:nvSpPr>
        <p:spPr>
          <a:xfrm>
            <a:off x="287858" y="1569508"/>
            <a:ext cx="1944216" cy="323165"/>
          </a:xfrm>
          <a:prstGeom prst="rect">
            <a:avLst/>
          </a:prstGeom>
          <a:noFill/>
        </p:spPr>
        <p:txBody>
          <a:bodyPr wrap="square" rtlCol="0">
            <a:spAutoFit/>
          </a:bodyPr>
          <a:lstStyle/>
          <a:p>
            <a:r>
              <a:rPr lang="en-GB" dirty="0"/>
              <a:t>The Foss Islands Branch linked the Scarborough line with the Rowntree factory, the power stations along the Foss, the Barbican Cattle Market at Fishergate and the Derwent Valley Light Railway</a:t>
            </a:r>
          </a:p>
        </p:txBody>
      </p:sp>
      <p:sp>
        <p:nvSpPr>
          <p:cNvPr id="5" name="Oval 4">
            <a:extLst>
              <a:ext uri="{FF2B5EF4-FFF2-40B4-BE49-F238E27FC236}">
                <a16:creationId xmlns:a16="http://schemas.microsoft.com/office/drawing/2014/main" id="{7732E3E6-9B73-DE68-2F7F-3C0FC2A7F10E}"/>
              </a:ext>
            </a:extLst>
          </p:cNvPr>
          <p:cNvSpPr/>
          <p:nvPr/>
        </p:nvSpPr>
        <p:spPr>
          <a:xfrm>
            <a:off x="1263614" y="359990"/>
            <a:ext cx="752436" cy="865054"/>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4050232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8835EF4-D08D-6BF5-D714-3FAA946536DD}"/>
              </a:ext>
            </a:extLst>
          </p:cNvPr>
          <p:cNvSpPr txBox="1"/>
          <p:nvPr/>
        </p:nvSpPr>
        <p:spPr>
          <a:xfrm>
            <a:off x="431874" y="143966"/>
            <a:ext cx="1440160" cy="169277"/>
          </a:xfrm>
          <a:prstGeom prst="rect">
            <a:avLst/>
          </a:prstGeom>
          <a:noFill/>
        </p:spPr>
        <p:txBody>
          <a:bodyPr wrap="square" rtlCol="0">
            <a:spAutoFit/>
          </a:bodyPr>
          <a:lstStyle/>
          <a:p>
            <a:r>
              <a:rPr lang="en-GB" dirty="0" err="1"/>
              <a:t>Rownrees</a:t>
            </a:r>
            <a:r>
              <a:rPr lang="en-GB" dirty="0"/>
              <a:t> staff  train</a:t>
            </a:r>
          </a:p>
        </p:txBody>
      </p:sp>
    </p:spTree>
    <p:extLst>
      <p:ext uri="{BB962C8B-B14F-4D97-AF65-F5344CB8AC3E}">
        <p14:creationId xmlns:p14="http://schemas.microsoft.com/office/powerpoint/2010/main" val="945631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9866" y="218733"/>
            <a:ext cx="1828825" cy="1506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F1EBEC99-6E9B-3B32-F8C3-61AFCD07D3AE}"/>
              </a:ext>
            </a:extLst>
          </p:cNvPr>
          <p:cNvSpPr txBox="1"/>
          <p:nvPr/>
        </p:nvSpPr>
        <p:spPr>
          <a:xfrm>
            <a:off x="359866" y="1728142"/>
            <a:ext cx="1872208" cy="169277"/>
          </a:xfrm>
          <a:prstGeom prst="rect">
            <a:avLst/>
          </a:prstGeom>
          <a:noFill/>
        </p:spPr>
        <p:txBody>
          <a:bodyPr wrap="square" rtlCol="0">
            <a:spAutoFit/>
          </a:bodyPr>
          <a:lstStyle/>
          <a:p>
            <a:r>
              <a:rPr lang="en-GB" dirty="0"/>
              <a:t>Rowntree</a:t>
            </a:r>
            <a:r>
              <a:rPr lang="en-GB" baseline="0" dirty="0"/>
              <a:t> Factory in1970s. 50% of output was distributed by rail</a:t>
            </a:r>
            <a:endParaRPr lang="en-GB" dirty="0"/>
          </a:p>
        </p:txBody>
      </p:sp>
      <p:sp>
        <p:nvSpPr>
          <p:cNvPr id="3" name="TextBox 2">
            <a:extLst>
              <a:ext uri="{FF2B5EF4-FFF2-40B4-BE49-F238E27FC236}">
                <a16:creationId xmlns:a16="http://schemas.microsoft.com/office/drawing/2014/main" id="{58E63DAF-0059-B776-3003-427DF18BA9A5}"/>
              </a:ext>
            </a:extLst>
          </p:cNvPr>
          <p:cNvSpPr txBox="1"/>
          <p:nvPr/>
        </p:nvSpPr>
        <p:spPr>
          <a:xfrm>
            <a:off x="647898" y="18678"/>
            <a:ext cx="1584176" cy="200055"/>
          </a:xfrm>
          <a:prstGeom prst="rect">
            <a:avLst/>
          </a:prstGeom>
          <a:noFill/>
        </p:spPr>
        <p:txBody>
          <a:bodyPr wrap="square" rtlCol="0">
            <a:spAutoFit/>
          </a:bodyPr>
          <a:lstStyle/>
          <a:p>
            <a:r>
              <a:rPr lang="en-GB" sz="700" dirty="0" err="1"/>
              <a:t>Rowntrees</a:t>
            </a:r>
            <a:r>
              <a:rPr lang="en-GB" sz="700" dirty="0"/>
              <a:t> Factory Siding</a:t>
            </a:r>
          </a:p>
        </p:txBody>
      </p:sp>
    </p:spTree>
    <p:extLst>
      <p:ext uri="{BB962C8B-B14F-4D97-AF65-F5344CB8AC3E}">
        <p14:creationId xmlns:p14="http://schemas.microsoft.com/office/powerpoint/2010/main" val="3868625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543" y="272013"/>
            <a:ext cx="1690837" cy="1381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D33358FC-E77E-893B-11A6-720FA79D4315}"/>
              </a:ext>
            </a:extLst>
          </p:cNvPr>
          <p:cNvSpPr txBox="1"/>
          <p:nvPr/>
        </p:nvSpPr>
        <p:spPr>
          <a:xfrm>
            <a:off x="215850" y="71958"/>
            <a:ext cx="2013522" cy="200055"/>
          </a:xfrm>
          <a:prstGeom prst="rect">
            <a:avLst/>
          </a:prstGeom>
          <a:noFill/>
        </p:spPr>
        <p:txBody>
          <a:bodyPr wrap="square" rtlCol="0">
            <a:spAutoFit/>
          </a:bodyPr>
          <a:lstStyle/>
          <a:p>
            <a:r>
              <a:rPr lang="en-GB" sz="700" dirty="0"/>
              <a:t>Power Station Cooling Tower near the River Foss</a:t>
            </a:r>
          </a:p>
        </p:txBody>
      </p:sp>
      <p:sp>
        <p:nvSpPr>
          <p:cNvPr id="3" name="TextBox 2">
            <a:extLst>
              <a:ext uri="{FF2B5EF4-FFF2-40B4-BE49-F238E27FC236}">
                <a16:creationId xmlns:a16="http://schemas.microsoft.com/office/drawing/2014/main" id="{D4F016EE-8F56-BD7B-8982-A7F087422B35}"/>
              </a:ext>
            </a:extLst>
          </p:cNvPr>
          <p:cNvSpPr txBox="1"/>
          <p:nvPr/>
        </p:nvSpPr>
        <p:spPr>
          <a:xfrm>
            <a:off x="285156" y="1683917"/>
            <a:ext cx="1944216" cy="169277"/>
          </a:xfrm>
          <a:prstGeom prst="rect">
            <a:avLst/>
          </a:prstGeom>
          <a:noFill/>
        </p:spPr>
        <p:txBody>
          <a:bodyPr wrap="square" rtlCol="0">
            <a:spAutoFit/>
          </a:bodyPr>
          <a:lstStyle/>
          <a:p>
            <a:r>
              <a:rPr lang="en-GB" dirty="0"/>
              <a:t>The cooling tower has been demolished but the bridge remains</a:t>
            </a:r>
          </a:p>
        </p:txBody>
      </p:sp>
    </p:spTree>
    <p:extLst>
      <p:ext uri="{BB962C8B-B14F-4D97-AF65-F5344CB8AC3E}">
        <p14:creationId xmlns:p14="http://schemas.microsoft.com/office/powerpoint/2010/main" val="7796051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undefined"/>
          <p:cNvSpPr>
            <a:spLocks noChangeAspect="1" noChangeArrowheads="1"/>
          </p:cNvSpPr>
          <p:nvPr/>
        </p:nvSpPr>
        <p:spPr bwMode="auto">
          <a:xfrm>
            <a:off x="41649" y="-42469"/>
            <a:ext cx="81597" cy="8960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5505" tIns="12752" rIns="25505" bIns="12752" numCol="1" anchor="t" anchorCtr="0" compatLnSpc="1">
            <a:prstTxWarp prst="textNoShape">
              <a:avLst/>
            </a:prstTxWarp>
          </a:bodyPr>
          <a:lstStyle/>
          <a:p>
            <a:endParaRPr lang="en-GB"/>
          </a:p>
        </p:txBody>
      </p:sp>
      <p:sp>
        <p:nvSpPr>
          <p:cNvPr id="3" name="AutoShape 4" descr="undefined"/>
          <p:cNvSpPr>
            <a:spLocks noChangeAspect="1" noChangeArrowheads="1"/>
          </p:cNvSpPr>
          <p:nvPr/>
        </p:nvSpPr>
        <p:spPr bwMode="auto">
          <a:xfrm>
            <a:off x="82448" y="2334"/>
            <a:ext cx="81597" cy="8960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5505" tIns="12752" rIns="25505" bIns="12752" numCol="1" anchor="t" anchorCtr="0" compatLnSpc="1">
            <a:prstTxWarp prst="textNoShape">
              <a:avLst/>
            </a:prstTxWarp>
          </a:bodyPr>
          <a:lstStyle/>
          <a:p>
            <a:endParaRPr lang="en-GB"/>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051" y="287982"/>
            <a:ext cx="1682545"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FE731540-8E2C-E11A-AEE8-E30A6904BC4D}"/>
              </a:ext>
            </a:extLst>
          </p:cNvPr>
          <p:cNvSpPr txBox="1"/>
          <p:nvPr/>
        </p:nvSpPr>
        <p:spPr>
          <a:xfrm>
            <a:off x="503883" y="53930"/>
            <a:ext cx="1296144" cy="200055"/>
          </a:xfrm>
          <a:prstGeom prst="rect">
            <a:avLst/>
          </a:prstGeom>
          <a:noFill/>
        </p:spPr>
        <p:txBody>
          <a:bodyPr wrap="square" rtlCol="0">
            <a:spAutoFit/>
          </a:bodyPr>
          <a:lstStyle/>
          <a:p>
            <a:r>
              <a:rPr lang="en-GB" sz="700" dirty="0"/>
              <a:t>Foss Island Retail Park - before</a:t>
            </a:r>
          </a:p>
        </p:txBody>
      </p:sp>
      <p:sp>
        <p:nvSpPr>
          <p:cNvPr id="6" name="TextBox 5">
            <a:extLst>
              <a:ext uri="{FF2B5EF4-FFF2-40B4-BE49-F238E27FC236}">
                <a16:creationId xmlns:a16="http://schemas.microsoft.com/office/drawing/2014/main" id="{82A26F2F-21F3-CF9C-0CB1-A69E832A581E}"/>
              </a:ext>
            </a:extLst>
          </p:cNvPr>
          <p:cNvSpPr txBox="1"/>
          <p:nvPr/>
        </p:nvSpPr>
        <p:spPr>
          <a:xfrm>
            <a:off x="575890" y="1656134"/>
            <a:ext cx="1512168" cy="169277"/>
          </a:xfrm>
          <a:prstGeom prst="rect">
            <a:avLst/>
          </a:prstGeom>
          <a:noFill/>
        </p:spPr>
        <p:txBody>
          <a:bodyPr wrap="square" rtlCol="0">
            <a:spAutoFit/>
          </a:bodyPr>
          <a:lstStyle/>
          <a:p>
            <a:r>
              <a:rPr lang="en-GB" dirty="0"/>
              <a:t>The chimney and bridge both remain</a:t>
            </a:r>
          </a:p>
        </p:txBody>
      </p:sp>
    </p:spTree>
    <p:extLst>
      <p:ext uri="{BB962C8B-B14F-4D97-AF65-F5344CB8AC3E}">
        <p14:creationId xmlns:p14="http://schemas.microsoft.com/office/powerpoint/2010/main" val="32199151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1873" y="287981"/>
            <a:ext cx="1713831" cy="1440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BAA4CD7E-EC6D-3DA5-EB0C-8A7C9B7FD2D9}"/>
              </a:ext>
            </a:extLst>
          </p:cNvPr>
          <p:cNvSpPr txBox="1"/>
          <p:nvPr/>
        </p:nvSpPr>
        <p:spPr>
          <a:xfrm>
            <a:off x="755910" y="71958"/>
            <a:ext cx="936104" cy="200055"/>
          </a:xfrm>
          <a:prstGeom prst="rect">
            <a:avLst/>
          </a:prstGeom>
          <a:noFill/>
        </p:spPr>
        <p:txBody>
          <a:bodyPr wrap="square" rtlCol="0">
            <a:spAutoFit/>
          </a:bodyPr>
          <a:lstStyle/>
          <a:p>
            <a:r>
              <a:rPr lang="en-GB" sz="700" dirty="0"/>
              <a:t>The Railway Laundry</a:t>
            </a:r>
          </a:p>
        </p:txBody>
      </p:sp>
    </p:spTree>
    <p:extLst>
      <p:ext uri="{BB962C8B-B14F-4D97-AF65-F5344CB8AC3E}">
        <p14:creationId xmlns:p14="http://schemas.microsoft.com/office/powerpoint/2010/main" val="36786533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2169" y="382168"/>
            <a:ext cx="1633927" cy="1345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2816A5C4-7AA7-A828-6F9F-753BAD8B302B}"/>
              </a:ext>
            </a:extLst>
          </p:cNvPr>
          <p:cNvSpPr txBox="1"/>
          <p:nvPr/>
        </p:nvSpPr>
        <p:spPr>
          <a:xfrm>
            <a:off x="431874" y="71959"/>
            <a:ext cx="1728192" cy="200055"/>
          </a:xfrm>
          <a:prstGeom prst="rect">
            <a:avLst/>
          </a:prstGeom>
          <a:noFill/>
        </p:spPr>
        <p:txBody>
          <a:bodyPr wrap="square" rtlCol="0">
            <a:spAutoFit/>
          </a:bodyPr>
          <a:lstStyle/>
          <a:p>
            <a:r>
              <a:rPr lang="en-GB" sz="700" dirty="0"/>
              <a:t>The NER Railway Laundry – the coal drop</a:t>
            </a:r>
          </a:p>
        </p:txBody>
      </p:sp>
    </p:spTree>
    <p:extLst>
      <p:ext uri="{BB962C8B-B14F-4D97-AF65-F5344CB8AC3E}">
        <p14:creationId xmlns:p14="http://schemas.microsoft.com/office/powerpoint/2010/main" val="3320229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693D9-C822-EF54-D3C7-094F5CA009FB}"/>
              </a:ext>
            </a:extLst>
          </p:cNvPr>
          <p:cNvSpPr>
            <a:spLocks noGrp="1"/>
          </p:cNvSpPr>
          <p:nvPr>
            <p:ph type="title"/>
          </p:nvPr>
        </p:nvSpPr>
        <p:spPr/>
        <p:txBody>
          <a:bodyPr/>
          <a:lstStyle/>
          <a:p>
            <a:r>
              <a:rPr lang="en-GB" dirty="0"/>
              <a:t>George Stephenson</a:t>
            </a:r>
          </a:p>
        </p:txBody>
      </p:sp>
      <p:sp>
        <p:nvSpPr>
          <p:cNvPr id="3" name="Content Placeholder 2">
            <a:extLst>
              <a:ext uri="{FF2B5EF4-FFF2-40B4-BE49-F238E27FC236}">
                <a16:creationId xmlns:a16="http://schemas.microsoft.com/office/drawing/2014/main" id="{16D10C76-DF52-01DC-92AF-629A45B97EC6}"/>
              </a:ext>
            </a:extLst>
          </p:cNvPr>
          <p:cNvSpPr>
            <a:spLocks noGrp="1"/>
          </p:cNvSpPr>
          <p:nvPr>
            <p:ph sz="half" idx="1"/>
          </p:nvPr>
        </p:nvSpPr>
        <p:spPr>
          <a:xfrm>
            <a:off x="122397" y="470430"/>
            <a:ext cx="1173573" cy="1330549"/>
          </a:xfrm>
        </p:spPr>
        <p:txBody>
          <a:bodyPr>
            <a:normAutofit fontScale="77500" lnSpcReduction="20000"/>
          </a:bodyPr>
          <a:lstStyle/>
          <a:p>
            <a:r>
              <a:rPr lang="en-GB" dirty="0"/>
              <a:t>George Stephenson is known as the father of steam railways – He was responsible for -</a:t>
            </a:r>
          </a:p>
          <a:p>
            <a:r>
              <a:rPr lang="en-GB" dirty="0"/>
              <a:t> The Rainhill</a:t>
            </a:r>
            <a:r>
              <a:rPr lang="en-GB" baseline="0" dirty="0"/>
              <a:t> Rocket trials in</a:t>
            </a:r>
            <a:r>
              <a:rPr lang="en-GB" dirty="0"/>
              <a:t> 1829 </a:t>
            </a:r>
          </a:p>
          <a:p>
            <a:r>
              <a:rPr lang="en-GB" dirty="0"/>
              <a:t>The first intercity railway in 1830 from Manchester to Liverpool </a:t>
            </a:r>
          </a:p>
          <a:p>
            <a:r>
              <a:rPr lang="en-GB" dirty="0"/>
              <a:t>The North Yorks Moors Whitby to Pickering horse drawn railway</a:t>
            </a:r>
          </a:p>
          <a:p>
            <a:endParaRPr lang="en-GB" dirty="0"/>
          </a:p>
          <a:p>
            <a:r>
              <a:rPr lang="en-GB" dirty="0"/>
              <a:t>In 1835 he surveyed for Hudson the York &amp; North Midland</a:t>
            </a:r>
            <a:r>
              <a:rPr lang="en-GB" baseline="0" dirty="0"/>
              <a:t> extension Scarborough.</a:t>
            </a:r>
            <a:endParaRPr lang="en-GB" dirty="0"/>
          </a:p>
          <a:p>
            <a:r>
              <a:rPr lang="en-GB" dirty="0"/>
              <a:t>His son Robert supervised  the construction</a:t>
            </a:r>
          </a:p>
          <a:p>
            <a:endParaRPr lang="en-GB" dirty="0"/>
          </a:p>
        </p:txBody>
      </p:sp>
      <p:pic>
        <p:nvPicPr>
          <p:cNvPr id="5" name="Content Placeholder 4">
            <a:extLst>
              <a:ext uri="{FF2B5EF4-FFF2-40B4-BE49-F238E27FC236}">
                <a16:creationId xmlns:a16="http://schemas.microsoft.com/office/drawing/2014/main" id="{23CAC700-7B62-9AB3-EE9E-B2C292E247C3}"/>
              </a:ext>
            </a:extLst>
          </p:cNvPr>
          <p:cNvPicPr>
            <a:picLocks noGrp="1" noChangeAspect="1"/>
          </p:cNvPicPr>
          <p:nvPr>
            <p:ph sz="half" idx="2"/>
          </p:nvPr>
        </p:nvPicPr>
        <p:blipFill>
          <a:blip r:embed="rId3"/>
          <a:stretch>
            <a:fillRect/>
          </a:stretch>
        </p:blipFill>
        <p:spPr>
          <a:xfrm>
            <a:off x="1343042" y="469900"/>
            <a:ext cx="884203" cy="1330325"/>
          </a:xfrm>
          <a:prstGeom prst="rect">
            <a:avLst/>
          </a:prstGeom>
        </p:spPr>
      </p:pic>
    </p:spTree>
    <p:extLst>
      <p:ext uri="{BB962C8B-B14F-4D97-AF65-F5344CB8AC3E}">
        <p14:creationId xmlns:p14="http://schemas.microsoft.com/office/powerpoint/2010/main" val="33737520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866" y="272012"/>
            <a:ext cx="1740097" cy="1409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id="{AB9AF089-6969-0AAD-CDD6-EC592E126E2E}"/>
              </a:ext>
            </a:extLst>
          </p:cNvPr>
          <p:cNvSpPr txBox="1"/>
          <p:nvPr/>
        </p:nvSpPr>
        <p:spPr>
          <a:xfrm>
            <a:off x="575890" y="71957"/>
            <a:ext cx="1740097" cy="200055"/>
          </a:xfrm>
          <a:prstGeom prst="rect">
            <a:avLst/>
          </a:prstGeom>
          <a:noFill/>
        </p:spPr>
        <p:txBody>
          <a:bodyPr wrap="square" rtlCol="0">
            <a:spAutoFit/>
          </a:bodyPr>
          <a:lstStyle/>
          <a:p>
            <a:r>
              <a:rPr lang="en-GB" sz="700" dirty="0"/>
              <a:t>The Foss Islands Branch Line</a:t>
            </a:r>
          </a:p>
        </p:txBody>
      </p:sp>
      <p:sp>
        <p:nvSpPr>
          <p:cNvPr id="4" name="TextBox 3">
            <a:extLst>
              <a:ext uri="{FF2B5EF4-FFF2-40B4-BE49-F238E27FC236}">
                <a16:creationId xmlns:a16="http://schemas.microsoft.com/office/drawing/2014/main" id="{209D4A69-3766-D8A2-63EC-EA16F943D967}"/>
              </a:ext>
            </a:extLst>
          </p:cNvPr>
          <p:cNvSpPr txBox="1"/>
          <p:nvPr/>
        </p:nvSpPr>
        <p:spPr>
          <a:xfrm>
            <a:off x="575890" y="1659474"/>
            <a:ext cx="1512169" cy="169277"/>
          </a:xfrm>
          <a:prstGeom prst="rect">
            <a:avLst/>
          </a:prstGeom>
          <a:noFill/>
        </p:spPr>
        <p:txBody>
          <a:bodyPr wrap="square" rtlCol="0">
            <a:spAutoFit/>
          </a:bodyPr>
          <a:lstStyle/>
          <a:p>
            <a:r>
              <a:rPr lang="en-GB" dirty="0"/>
              <a:t>The chimney and cooling tower visible on the right</a:t>
            </a:r>
          </a:p>
        </p:txBody>
      </p:sp>
    </p:spTree>
    <p:extLst>
      <p:ext uri="{BB962C8B-B14F-4D97-AF65-F5344CB8AC3E}">
        <p14:creationId xmlns:p14="http://schemas.microsoft.com/office/powerpoint/2010/main" val="23223228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151" y="274383"/>
            <a:ext cx="1398883"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3BA0C11E-B228-282C-5E6A-7A377966F7A6}"/>
              </a:ext>
            </a:extLst>
          </p:cNvPr>
          <p:cNvSpPr txBox="1"/>
          <p:nvPr/>
        </p:nvSpPr>
        <p:spPr>
          <a:xfrm>
            <a:off x="287858" y="71958"/>
            <a:ext cx="1584176" cy="200055"/>
          </a:xfrm>
          <a:prstGeom prst="rect">
            <a:avLst/>
          </a:prstGeom>
          <a:noFill/>
        </p:spPr>
        <p:txBody>
          <a:bodyPr wrap="square" rtlCol="0">
            <a:spAutoFit/>
          </a:bodyPr>
          <a:lstStyle/>
          <a:p>
            <a:r>
              <a:rPr lang="en-GB" sz="700" dirty="0"/>
              <a:t>The Derwent Valley Light Railway</a:t>
            </a:r>
            <a:endParaRPr lang="en-GB" dirty="0"/>
          </a:p>
        </p:txBody>
      </p:sp>
      <p:sp>
        <p:nvSpPr>
          <p:cNvPr id="4" name="TextBox 3">
            <a:extLst>
              <a:ext uri="{FF2B5EF4-FFF2-40B4-BE49-F238E27FC236}">
                <a16:creationId xmlns:a16="http://schemas.microsoft.com/office/drawing/2014/main" id="{E1D0F31D-F863-C40E-8224-4C034CA45A12}"/>
              </a:ext>
            </a:extLst>
          </p:cNvPr>
          <p:cNvSpPr txBox="1"/>
          <p:nvPr/>
        </p:nvSpPr>
        <p:spPr>
          <a:xfrm>
            <a:off x="143842" y="1426511"/>
            <a:ext cx="2160240" cy="553998"/>
          </a:xfrm>
          <a:prstGeom prst="rect">
            <a:avLst/>
          </a:prstGeom>
          <a:noFill/>
        </p:spPr>
        <p:txBody>
          <a:bodyPr wrap="square" rtlCol="0">
            <a:spAutoFit/>
          </a:bodyPr>
          <a:lstStyle/>
          <a:p>
            <a:r>
              <a:rPr lang="en-GB" dirty="0"/>
              <a:t>Running from Selby to </a:t>
            </a:r>
            <a:r>
              <a:rPr lang="en-GB" dirty="0" err="1"/>
              <a:t>Layerthorpe</a:t>
            </a:r>
            <a:r>
              <a:rPr lang="en-GB" dirty="0"/>
              <a:t> was opened in 1913. The 3 passenger trains round trips daily  ceased</a:t>
            </a:r>
            <a:r>
              <a:rPr lang="en-GB" baseline="0" dirty="0"/>
              <a:t> in 1926 except for Saturday steam trips 1977/78. Its main purpose was freight transport from villages on the route</a:t>
            </a:r>
          </a:p>
          <a:p>
            <a:r>
              <a:rPr lang="en-GB" dirty="0"/>
              <a:t>- </a:t>
            </a:r>
            <a:r>
              <a:rPr lang="en-GB" baseline="0" dirty="0"/>
              <a:t>coal, barley, lime, potatoes, sugar beet and chicory. Closed </a:t>
            </a:r>
          </a:p>
          <a:p>
            <a:endParaRPr lang="en-GB" dirty="0"/>
          </a:p>
          <a:p>
            <a:r>
              <a:rPr lang="en-GB" dirty="0"/>
              <a:t>More information on their website</a:t>
            </a:r>
          </a:p>
        </p:txBody>
      </p:sp>
    </p:spTree>
    <p:extLst>
      <p:ext uri="{BB962C8B-B14F-4D97-AF65-F5344CB8AC3E}">
        <p14:creationId xmlns:p14="http://schemas.microsoft.com/office/powerpoint/2010/main" val="3493209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34" y="71958"/>
            <a:ext cx="2313257" cy="1862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2E4B7216-F106-87C5-92DF-6608F2615694}"/>
              </a:ext>
            </a:extLst>
          </p:cNvPr>
          <p:cNvSpPr txBox="1"/>
          <p:nvPr/>
        </p:nvSpPr>
        <p:spPr>
          <a:xfrm>
            <a:off x="719906" y="215974"/>
            <a:ext cx="1296144" cy="200055"/>
          </a:xfrm>
          <a:prstGeom prst="rect">
            <a:avLst/>
          </a:prstGeom>
          <a:noFill/>
        </p:spPr>
        <p:txBody>
          <a:bodyPr wrap="square" rtlCol="0">
            <a:spAutoFit/>
          </a:bodyPr>
          <a:lstStyle/>
          <a:p>
            <a:r>
              <a:rPr lang="en-GB" sz="700" dirty="0"/>
              <a:t>York Cattle Market</a:t>
            </a:r>
          </a:p>
        </p:txBody>
      </p:sp>
      <p:sp>
        <p:nvSpPr>
          <p:cNvPr id="4" name="TextBox 3">
            <a:extLst>
              <a:ext uri="{FF2B5EF4-FFF2-40B4-BE49-F238E27FC236}">
                <a16:creationId xmlns:a16="http://schemas.microsoft.com/office/drawing/2014/main" id="{E70152EA-1AC2-8C23-3A04-93F50C29B154}"/>
              </a:ext>
            </a:extLst>
          </p:cNvPr>
          <p:cNvSpPr txBox="1"/>
          <p:nvPr/>
        </p:nvSpPr>
        <p:spPr>
          <a:xfrm>
            <a:off x="1107132" y="1588184"/>
            <a:ext cx="1224136" cy="169277"/>
          </a:xfrm>
          <a:prstGeom prst="rect">
            <a:avLst/>
          </a:prstGeom>
          <a:noFill/>
        </p:spPr>
        <p:txBody>
          <a:bodyPr wrap="square" rtlCol="0">
            <a:spAutoFit/>
          </a:bodyPr>
          <a:lstStyle/>
          <a:p>
            <a:r>
              <a:rPr lang="en-GB" dirty="0"/>
              <a:t>Closed 1976</a:t>
            </a:r>
          </a:p>
        </p:txBody>
      </p:sp>
    </p:spTree>
    <p:extLst>
      <p:ext uri="{BB962C8B-B14F-4D97-AF65-F5344CB8AC3E}">
        <p14:creationId xmlns:p14="http://schemas.microsoft.com/office/powerpoint/2010/main" val="35797377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3595" y="245978"/>
            <a:ext cx="2080736" cy="812488"/>
          </a:xfrm>
        </p:spPr>
        <p:txBody>
          <a:bodyPr/>
          <a:lstStyle/>
          <a:p>
            <a:r>
              <a:rPr lang="en-GB" dirty="0"/>
              <a:t>PERSONAL HIGHLIGHTS</a:t>
            </a:r>
            <a:br>
              <a:rPr lang="en-GB" dirty="0"/>
            </a:br>
            <a:r>
              <a:rPr lang="en-GB" dirty="0"/>
              <a:t>1978 - 1986</a:t>
            </a:r>
          </a:p>
        </p:txBody>
      </p:sp>
      <p:sp>
        <p:nvSpPr>
          <p:cNvPr id="3" name="Subtitle 2"/>
          <p:cNvSpPr>
            <a:spLocks noGrp="1"/>
          </p:cNvSpPr>
          <p:nvPr>
            <p:ph type="subTitle" idx="1"/>
          </p:nvPr>
        </p:nvSpPr>
        <p:spPr>
          <a:xfrm>
            <a:off x="367189" y="902217"/>
            <a:ext cx="1713548" cy="537893"/>
          </a:xfrm>
        </p:spPr>
        <p:txBody>
          <a:bodyPr>
            <a:normAutofit/>
          </a:bodyPr>
          <a:lstStyle/>
          <a:p>
            <a:r>
              <a:rPr lang="en-GB" dirty="0"/>
              <a:t>High Speed Train-HST Inter City 125 </a:t>
            </a:r>
          </a:p>
          <a:p>
            <a:r>
              <a:rPr lang="en-GB" dirty="0"/>
              <a:t>SELBY DIVERSION</a:t>
            </a:r>
          </a:p>
          <a:p>
            <a:r>
              <a:rPr lang="en-GB" dirty="0"/>
              <a:t>East Coast Main Line Electrification</a:t>
            </a:r>
          </a:p>
          <a:p>
            <a:endParaRPr lang="en-GB" dirty="0"/>
          </a:p>
        </p:txBody>
      </p:sp>
    </p:spTree>
    <p:extLst>
      <p:ext uri="{BB962C8B-B14F-4D97-AF65-F5344CB8AC3E}">
        <p14:creationId xmlns:p14="http://schemas.microsoft.com/office/powerpoint/2010/main" val="21782744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3670" y="379735"/>
            <a:ext cx="1912591" cy="1425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E211D78E-B480-B56B-9FA2-DE927E737264}"/>
              </a:ext>
            </a:extLst>
          </p:cNvPr>
          <p:cNvSpPr txBox="1"/>
          <p:nvPr/>
        </p:nvSpPr>
        <p:spPr>
          <a:xfrm>
            <a:off x="359866" y="71958"/>
            <a:ext cx="1800200" cy="307777"/>
          </a:xfrm>
          <a:prstGeom prst="rect">
            <a:avLst/>
          </a:prstGeom>
          <a:noFill/>
        </p:spPr>
        <p:txBody>
          <a:bodyPr wrap="square" rtlCol="0">
            <a:spAutoFit/>
          </a:bodyPr>
          <a:lstStyle/>
          <a:p>
            <a:pPr algn="ctr"/>
            <a:r>
              <a:rPr lang="en-GB" sz="700" dirty="0"/>
              <a:t>London and North Eastern Railway </a:t>
            </a:r>
          </a:p>
          <a:p>
            <a:pPr algn="ctr"/>
            <a:r>
              <a:rPr lang="en-GB" sz="700" dirty="0"/>
              <a:t> Flying Scotsman 1923</a:t>
            </a:r>
          </a:p>
        </p:txBody>
      </p:sp>
    </p:spTree>
    <p:extLst>
      <p:ext uri="{BB962C8B-B14F-4D97-AF65-F5344CB8AC3E}">
        <p14:creationId xmlns:p14="http://schemas.microsoft.com/office/powerpoint/2010/main" val="8745906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s://lh3.googleusercontent.com/pw/ADCreHdwKMhwg2d8S7527ucDJ-m6EB72AOUBJTm0Cs1_VoiH5O8FvRPbbjrie_b3Mz5B1zVYlRIL6zQM4vDrJLwl1sEDK0k8k7AQ5Mm2udrIJpre7rD2KirAcY8qoVKpYQhVt5syJhvlQV1wlRwy-zSdHYQOaSqAfMZHcCRGr2SdihFAC16o_J0H1RIsdPUF-1qYTMbVaplBeixrqkIZmel02uFTervzb-hMiWz99tUORx_ZKQxrhNAz2WrCmdOlAr7m4xF_HG4LWEl6zarFtf_Rh8-7FatWbNnR8YP1gkW1G_bRNFzd7AOJ3GvMfM0582qN9j2P3LlfTr1tcMt0I_rEunm-qB-eRssPVGQM4RifwBthwbAhrch-FyPhG-IyHSNBQ1FpN4J1nwiJ7MmCFXir95c5-c6K_UkCcTsKGAEAqTw1nBOtac775kielR8XiW-WVZnvGJRD9ADL9khUoVVE2NGx8J2k6XYfcHKOkgiGu-9vU_z0yFXhFfrvHoWwFeGd8wAei4rfXWrPsiixCQ8xCtF7mPe99yWOhE7W7k4DKO3kn4IKJEOHitD7WJoQyRWjVxbM8jL4aBJ6yQIfcAszsujIZywD6ifAKVOrS-UqUADa-RWCXTvVcubR_rPHKwbk0bsX2XR2n_iZ6Jztw6bOCA9qd_5HKF2-VkzJAF61XjlBHW81YCKx2xCKrqteehS5CuD54Zl3wbf4olG6R1XyBg1YpwExnQPw4ThWT1JiMsh6_N1Y42z55ntgy4rbpYQrrPBIYqLZ5Y1-A16Jap-uKP0jXSFjux0R_KdpqJJIPEds5dEeo9nT9REq-Wx-DWoI5jSReoRSSgawBelIIVRRcJ2wsGJfoshChSEYuDlrbuAUAeXlU1cqZeflmWCdO64BcDm8JbyJRsuLl9huigqhfZE=w1352-h696-s-no?authuser=0"/>
          <p:cNvSpPr>
            <a:spLocks noChangeAspect="1" noChangeArrowheads="1"/>
          </p:cNvSpPr>
          <p:nvPr/>
        </p:nvSpPr>
        <p:spPr bwMode="auto">
          <a:xfrm>
            <a:off x="41649" y="-42469"/>
            <a:ext cx="81597" cy="8960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5505" tIns="12752" rIns="25505" bIns="12752" numCol="1" anchor="t" anchorCtr="0" compatLnSpc="1">
            <a:prstTxWarp prst="textNoShape">
              <a:avLst/>
            </a:prstTxWarp>
          </a:bodyPr>
          <a:lstStyle/>
          <a:p>
            <a:endParaRPr lang="en-GB"/>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697" y="247192"/>
            <a:ext cx="1892529" cy="1230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id="{7770118C-A6E4-6A23-73D9-55FDD4F8819F}"/>
              </a:ext>
            </a:extLst>
          </p:cNvPr>
          <p:cNvSpPr txBox="1"/>
          <p:nvPr/>
        </p:nvSpPr>
        <p:spPr>
          <a:xfrm>
            <a:off x="503882" y="47137"/>
            <a:ext cx="2056870" cy="200055"/>
          </a:xfrm>
          <a:prstGeom prst="rect">
            <a:avLst/>
          </a:prstGeom>
          <a:noFill/>
        </p:spPr>
        <p:txBody>
          <a:bodyPr wrap="square" rtlCol="0">
            <a:spAutoFit/>
          </a:bodyPr>
          <a:lstStyle/>
          <a:p>
            <a:r>
              <a:rPr lang="en-GB" sz="700" dirty="0"/>
              <a:t>40 Years of LNER Traction at York 1980</a:t>
            </a:r>
          </a:p>
        </p:txBody>
      </p:sp>
      <p:sp>
        <p:nvSpPr>
          <p:cNvPr id="4" name="TextBox 3">
            <a:extLst>
              <a:ext uri="{FF2B5EF4-FFF2-40B4-BE49-F238E27FC236}">
                <a16:creationId xmlns:a16="http://schemas.microsoft.com/office/drawing/2014/main" id="{944CADC2-B147-AAAC-1836-DFADD8D30546}"/>
              </a:ext>
            </a:extLst>
          </p:cNvPr>
          <p:cNvSpPr txBox="1"/>
          <p:nvPr/>
        </p:nvSpPr>
        <p:spPr>
          <a:xfrm>
            <a:off x="123247" y="1475724"/>
            <a:ext cx="2036820" cy="477054"/>
          </a:xfrm>
          <a:prstGeom prst="rect">
            <a:avLst/>
          </a:prstGeom>
          <a:noFill/>
        </p:spPr>
        <p:txBody>
          <a:bodyPr wrap="square" rtlCol="0">
            <a:spAutoFit/>
          </a:bodyPr>
          <a:lstStyle/>
          <a:p>
            <a:r>
              <a:rPr lang="en-GB" baseline="0" dirty="0"/>
              <a:t>1938  - A4  Pacific   Mallard - holder of the world steam record </a:t>
            </a:r>
          </a:p>
          <a:p>
            <a:r>
              <a:rPr lang="en-GB" baseline="0" dirty="0"/>
              <a:t>1962 - English Electric </a:t>
            </a:r>
            <a:r>
              <a:rPr lang="en-GB" baseline="0" dirty="0" err="1"/>
              <a:t>Deltic</a:t>
            </a:r>
            <a:r>
              <a:rPr lang="en-GB" baseline="0" dirty="0"/>
              <a:t> </a:t>
            </a:r>
            <a:r>
              <a:rPr lang="en-GB" dirty="0"/>
              <a:t>–  expresses </a:t>
            </a:r>
          </a:p>
          <a:p>
            <a:r>
              <a:rPr lang="en-GB" baseline="0" dirty="0"/>
              <a:t>1978 – BR Derby designed &amp; built Inter City 125 - 1985 diesel world record 147mph. Newcastle </a:t>
            </a:r>
            <a:r>
              <a:rPr lang="en-GB" dirty="0"/>
              <a:t>to</a:t>
            </a:r>
            <a:r>
              <a:rPr lang="en-GB" baseline="0" dirty="0"/>
              <a:t> Kings Cross non stop 264 miles  in 2h19m37s an average of 122mph</a:t>
            </a:r>
            <a:endParaRPr lang="en-GB" dirty="0"/>
          </a:p>
        </p:txBody>
      </p:sp>
    </p:spTree>
    <p:extLst>
      <p:ext uri="{BB962C8B-B14F-4D97-AF65-F5344CB8AC3E}">
        <p14:creationId xmlns:p14="http://schemas.microsoft.com/office/powerpoint/2010/main" val="10239748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878" y="211038"/>
            <a:ext cx="1512168" cy="1175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3949254F-A0B1-275E-F027-6FC8BD4CC4F9}"/>
              </a:ext>
            </a:extLst>
          </p:cNvPr>
          <p:cNvSpPr txBox="1"/>
          <p:nvPr/>
        </p:nvSpPr>
        <p:spPr>
          <a:xfrm>
            <a:off x="431874" y="10983"/>
            <a:ext cx="1656184" cy="200055"/>
          </a:xfrm>
          <a:prstGeom prst="rect">
            <a:avLst/>
          </a:prstGeom>
          <a:noFill/>
        </p:spPr>
        <p:txBody>
          <a:bodyPr wrap="square" rtlCol="0">
            <a:spAutoFit/>
          </a:bodyPr>
          <a:lstStyle/>
          <a:p>
            <a:r>
              <a:rPr lang="en-GB" sz="700" dirty="0"/>
              <a:t>The Selby Diversion Launch Event 1980</a:t>
            </a:r>
          </a:p>
        </p:txBody>
      </p:sp>
      <p:sp>
        <p:nvSpPr>
          <p:cNvPr id="5" name="TextBox 4">
            <a:extLst>
              <a:ext uri="{FF2B5EF4-FFF2-40B4-BE49-F238E27FC236}">
                <a16:creationId xmlns:a16="http://schemas.microsoft.com/office/drawing/2014/main" id="{83E964D9-879F-2F00-5A45-BA07F9EDF89C}"/>
              </a:ext>
            </a:extLst>
          </p:cNvPr>
          <p:cNvSpPr txBox="1"/>
          <p:nvPr/>
        </p:nvSpPr>
        <p:spPr>
          <a:xfrm>
            <a:off x="287858" y="1375572"/>
            <a:ext cx="1872208" cy="553998"/>
          </a:xfrm>
          <a:prstGeom prst="rect">
            <a:avLst/>
          </a:prstGeom>
          <a:noFill/>
        </p:spPr>
        <p:txBody>
          <a:bodyPr wrap="square" rtlCol="0">
            <a:spAutoFit/>
          </a:bodyPr>
          <a:lstStyle/>
          <a:p>
            <a:r>
              <a:rPr lang="en-GB" dirty="0"/>
              <a:t>F: our Chairmen : Sir Derek Ezra  National Coal Board, Sir Peter Parker  British Rail, Glyn England the Central Electricity Generating Board and  Mr </a:t>
            </a:r>
            <a:r>
              <a:rPr lang="en-GB" dirty="0" err="1"/>
              <a:t>Wittingham</a:t>
            </a:r>
            <a:r>
              <a:rPr lang="en-GB" dirty="0"/>
              <a:t> Monks the contractors</a:t>
            </a:r>
          </a:p>
          <a:p>
            <a:endParaRPr lang="en-GB" dirty="0"/>
          </a:p>
          <a:p>
            <a:r>
              <a:rPr lang="en-GB" dirty="0"/>
              <a:t>For more on the Selby Diversion see Hugh </a:t>
            </a:r>
            <a:r>
              <a:rPr lang="en-GB" dirty="0" err="1"/>
              <a:t>Fenwicks</a:t>
            </a:r>
            <a:r>
              <a:rPr lang="en-GB" dirty="0"/>
              <a:t> account and other details on www.railwaytogreenway.org</a:t>
            </a:r>
          </a:p>
        </p:txBody>
      </p:sp>
    </p:spTree>
    <p:extLst>
      <p:ext uri="{BB962C8B-B14F-4D97-AF65-F5344CB8AC3E}">
        <p14:creationId xmlns:p14="http://schemas.microsoft.com/office/powerpoint/2010/main" val="29494370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17632" y="268324"/>
            <a:ext cx="1656184" cy="131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1BC29CB4-46D3-5CA4-3940-E4006D2E480B}"/>
              </a:ext>
            </a:extLst>
          </p:cNvPr>
          <p:cNvSpPr txBox="1"/>
          <p:nvPr/>
        </p:nvSpPr>
        <p:spPr>
          <a:xfrm>
            <a:off x="359866" y="60260"/>
            <a:ext cx="2232248" cy="200055"/>
          </a:xfrm>
          <a:prstGeom prst="rect">
            <a:avLst/>
          </a:prstGeom>
          <a:noFill/>
        </p:spPr>
        <p:txBody>
          <a:bodyPr wrap="square" rtlCol="0">
            <a:spAutoFit/>
          </a:bodyPr>
          <a:lstStyle/>
          <a:p>
            <a:r>
              <a:rPr lang="en-GB" sz="700" dirty="0"/>
              <a:t>East Coast Main Line Electrification  1985- 1991</a:t>
            </a:r>
          </a:p>
        </p:txBody>
      </p:sp>
      <p:sp>
        <p:nvSpPr>
          <p:cNvPr id="3" name="TextBox 2">
            <a:extLst>
              <a:ext uri="{FF2B5EF4-FFF2-40B4-BE49-F238E27FC236}">
                <a16:creationId xmlns:a16="http://schemas.microsoft.com/office/drawing/2014/main" id="{CE13DB8B-64C1-AEFB-6AEF-6C7E836B3F87}"/>
              </a:ext>
            </a:extLst>
          </p:cNvPr>
          <p:cNvSpPr txBox="1"/>
          <p:nvPr/>
        </p:nvSpPr>
        <p:spPr>
          <a:xfrm>
            <a:off x="215850" y="1584126"/>
            <a:ext cx="2016224" cy="323165"/>
          </a:xfrm>
          <a:prstGeom prst="rect">
            <a:avLst/>
          </a:prstGeom>
          <a:noFill/>
        </p:spPr>
        <p:txBody>
          <a:bodyPr wrap="square" rtlCol="0">
            <a:spAutoFit/>
          </a:bodyPr>
          <a:lstStyle/>
          <a:p>
            <a:r>
              <a:rPr lang="en-GB" dirty="0"/>
              <a:t>The project cost £306million and took</a:t>
            </a:r>
            <a:r>
              <a:rPr lang="en-GB" baseline="0" dirty="0"/>
              <a:t> 7 years – It was delivered on time and within budget. It took 33,000 masts, 1400 miles of electric cable, 400 miles optic cables, 62 locomotives and 324 coaches </a:t>
            </a:r>
            <a:endParaRPr lang="en-GB" dirty="0"/>
          </a:p>
        </p:txBody>
      </p:sp>
    </p:spTree>
    <p:extLst>
      <p:ext uri="{BB962C8B-B14F-4D97-AF65-F5344CB8AC3E}">
        <p14:creationId xmlns:p14="http://schemas.microsoft.com/office/powerpoint/2010/main" val="14273112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349" y="17735"/>
            <a:ext cx="2361228" cy="1982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0904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CA18B-8FC2-96F5-DE11-329089446866}"/>
              </a:ext>
            </a:extLst>
          </p:cNvPr>
          <p:cNvSpPr>
            <a:spLocks noGrp="1"/>
          </p:cNvSpPr>
          <p:nvPr>
            <p:ph type="title"/>
          </p:nvPr>
        </p:nvSpPr>
        <p:spPr/>
        <p:txBody>
          <a:bodyPr/>
          <a:lstStyle/>
          <a:p>
            <a:r>
              <a:rPr lang="en-GB" dirty="0"/>
              <a:t>George Hudson</a:t>
            </a:r>
          </a:p>
        </p:txBody>
      </p:sp>
      <p:sp>
        <p:nvSpPr>
          <p:cNvPr id="3" name="Content Placeholder 2">
            <a:extLst>
              <a:ext uri="{FF2B5EF4-FFF2-40B4-BE49-F238E27FC236}">
                <a16:creationId xmlns:a16="http://schemas.microsoft.com/office/drawing/2014/main" id="{D1E972BB-36B3-70A5-B21B-AC630518BC63}"/>
              </a:ext>
            </a:extLst>
          </p:cNvPr>
          <p:cNvSpPr>
            <a:spLocks noGrp="1"/>
          </p:cNvSpPr>
          <p:nvPr>
            <p:ph sz="half" idx="1"/>
          </p:nvPr>
        </p:nvSpPr>
        <p:spPr/>
        <p:txBody>
          <a:bodyPr>
            <a:normAutofit fontScale="92500"/>
          </a:bodyPr>
          <a:lstStyle/>
          <a:p>
            <a:r>
              <a:rPr lang="en-GB" dirty="0"/>
              <a:t>George Hudson , another visionary, was Chairman of the York &amp; North Midland Railway from  1836 to 1849 </a:t>
            </a:r>
          </a:p>
          <a:p>
            <a:r>
              <a:rPr lang="en-GB" dirty="0"/>
              <a:t>Later known as the Railway King, he financially controlled over 33% of all UK railways built between 1840 and 1849</a:t>
            </a:r>
          </a:p>
          <a:p>
            <a:endParaRPr lang="en-GB" dirty="0"/>
          </a:p>
        </p:txBody>
      </p:sp>
      <p:pic>
        <p:nvPicPr>
          <p:cNvPr id="5" name="Picture 2">
            <a:extLst>
              <a:ext uri="{FF2B5EF4-FFF2-40B4-BE49-F238E27FC236}">
                <a16:creationId xmlns:a16="http://schemas.microsoft.com/office/drawing/2014/main" id="{D6801105-6D66-7A3E-45E4-D2A6476F68BA}"/>
              </a:ext>
            </a:extLst>
          </p:cNvPr>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1304749" y="469900"/>
            <a:ext cx="960790" cy="133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7891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70193-F685-0FB2-E491-5DFB7410412C}"/>
              </a:ext>
            </a:extLst>
          </p:cNvPr>
          <p:cNvSpPr>
            <a:spLocks noGrp="1"/>
          </p:cNvSpPr>
          <p:nvPr>
            <p:ph type="title"/>
          </p:nvPr>
        </p:nvSpPr>
        <p:spPr/>
        <p:txBody>
          <a:bodyPr/>
          <a:lstStyle/>
          <a:p>
            <a:r>
              <a:rPr lang="en-GB" dirty="0"/>
              <a:t>The Railways arrive in York</a:t>
            </a:r>
          </a:p>
        </p:txBody>
      </p:sp>
      <p:sp>
        <p:nvSpPr>
          <p:cNvPr id="3" name="Content Placeholder 2">
            <a:extLst>
              <a:ext uri="{FF2B5EF4-FFF2-40B4-BE49-F238E27FC236}">
                <a16:creationId xmlns:a16="http://schemas.microsoft.com/office/drawing/2014/main" id="{AC855F4C-97C0-2A95-19CF-4C719D79BB58}"/>
              </a:ext>
            </a:extLst>
          </p:cNvPr>
          <p:cNvSpPr>
            <a:spLocks noGrp="1"/>
          </p:cNvSpPr>
          <p:nvPr>
            <p:ph sz="half" idx="1"/>
          </p:nvPr>
        </p:nvSpPr>
        <p:spPr>
          <a:xfrm>
            <a:off x="215851" y="504006"/>
            <a:ext cx="1990942" cy="1224965"/>
          </a:xfrm>
        </p:spPr>
        <p:txBody>
          <a:bodyPr>
            <a:normAutofit/>
          </a:bodyPr>
          <a:lstStyle/>
          <a:p>
            <a:r>
              <a:rPr lang="en-GB" sz="700" dirty="0"/>
              <a:t>On 29</a:t>
            </a:r>
            <a:r>
              <a:rPr lang="en-GB" sz="700" baseline="30000" dirty="0"/>
              <a:t>th</a:t>
            </a:r>
            <a:r>
              <a:rPr lang="en-GB" sz="700" dirty="0"/>
              <a:t> May 1839 a temporary platform was constructed outside the city walls for the Yorkshire and North Midlands passenger train on a link from the Leeds to Selby line via </a:t>
            </a:r>
            <a:r>
              <a:rPr lang="en-GB" sz="700" dirty="0" err="1"/>
              <a:t>Altofts</a:t>
            </a:r>
            <a:r>
              <a:rPr lang="en-GB" sz="700" dirty="0"/>
              <a:t> Junction near </a:t>
            </a:r>
            <a:r>
              <a:rPr lang="en-GB" sz="700" dirty="0" err="1"/>
              <a:t>Gascoine</a:t>
            </a:r>
            <a:r>
              <a:rPr lang="en-GB" sz="700" dirty="0"/>
              <a:t> Wood .   </a:t>
            </a:r>
          </a:p>
          <a:p>
            <a:r>
              <a:rPr lang="en-GB" sz="700" dirty="0"/>
              <a:t>Euston Station in London could now be reached via Normanton, Sheffield, Derby and Birmingham in 10 hours</a:t>
            </a:r>
          </a:p>
          <a:p>
            <a:endParaRPr lang="en-GB" dirty="0"/>
          </a:p>
        </p:txBody>
      </p:sp>
    </p:spTree>
    <p:extLst>
      <p:ext uri="{BB962C8B-B14F-4D97-AF65-F5344CB8AC3E}">
        <p14:creationId xmlns:p14="http://schemas.microsoft.com/office/powerpoint/2010/main" val="2858004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79C6E-4740-4E59-1352-72BCA42A1AE5}"/>
              </a:ext>
            </a:extLst>
          </p:cNvPr>
          <p:cNvSpPr>
            <a:spLocks noGrp="1"/>
          </p:cNvSpPr>
          <p:nvPr>
            <p:ph type="title"/>
          </p:nvPr>
        </p:nvSpPr>
        <p:spPr>
          <a:xfrm>
            <a:off x="349142" y="5194"/>
            <a:ext cx="1749638" cy="238461"/>
          </a:xfrm>
        </p:spPr>
        <p:txBody>
          <a:bodyPr>
            <a:normAutofit/>
          </a:bodyPr>
          <a:lstStyle/>
          <a:p>
            <a:r>
              <a:rPr lang="en-GB" sz="700" dirty="0"/>
              <a:t>Principal Lines Serving York</a:t>
            </a:r>
          </a:p>
        </p:txBody>
      </p:sp>
      <p:sp>
        <p:nvSpPr>
          <p:cNvPr id="3" name="Content Placeholder 2">
            <a:extLst>
              <a:ext uri="{FF2B5EF4-FFF2-40B4-BE49-F238E27FC236}">
                <a16:creationId xmlns:a16="http://schemas.microsoft.com/office/drawing/2014/main" id="{5A02A878-8192-877D-E988-BFA6BF9E72F3}"/>
              </a:ext>
            </a:extLst>
          </p:cNvPr>
          <p:cNvSpPr>
            <a:spLocks noGrp="1"/>
          </p:cNvSpPr>
          <p:nvPr>
            <p:ph sz="half" idx="1"/>
          </p:nvPr>
        </p:nvSpPr>
        <p:spPr>
          <a:xfrm>
            <a:off x="169122" y="1728143"/>
            <a:ext cx="2109677" cy="238461"/>
          </a:xfrm>
        </p:spPr>
        <p:txBody>
          <a:bodyPr>
            <a:normAutofit fontScale="55000" lnSpcReduction="20000"/>
          </a:bodyPr>
          <a:lstStyle/>
          <a:p>
            <a:r>
              <a:rPr lang="en-GB" dirty="0"/>
              <a:t>This is a map of the principal Lines serving York by 1879. The first, key, routes are the Great North Eastern going North to Newcastle and the York and North Midland heading south to Derby. Both terminated at York and any long-distance journey required numerous changes between different company lines.</a:t>
            </a:r>
          </a:p>
        </p:txBody>
      </p:sp>
      <p:pic>
        <p:nvPicPr>
          <p:cNvPr id="5" name="Content Placeholder 4">
            <a:extLst>
              <a:ext uri="{FF2B5EF4-FFF2-40B4-BE49-F238E27FC236}">
                <a16:creationId xmlns:a16="http://schemas.microsoft.com/office/drawing/2014/main" id="{13853552-9145-F21D-0CBB-D4E2903AB450}"/>
              </a:ext>
            </a:extLst>
          </p:cNvPr>
          <p:cNvPicPr>
            <a:picLocks noGrp="1" noChangeAspect="1"/>
          </p:cNvPicPr>
          <p:nvPr>
            <p:ph sz="half" idx="2"/>
          </p:nvPr>
        </p:nvPicPr>
        <p:blipFill>
          <a:blip r:embed="rId3"/>
          <a:stretch>
            <a:fillRect/>
          </a:stretch>
        </p:blipFill>
        <p:spPr>
          <a:xfrm>
            <a:off x="349142" y="215974"/>
            <a:ext cx="1864589" cy="1470065"/>
          </a:xfrm>
          <a:prstGeom prst="rect">
            <a:avLst/>
          </a:prstGeom>
        </p:spPr>
      </p:pic>
    </p:spTree>
    <p:extLst>
      <p:ext uri="{BB962C8B-B14F-4D97-AF65-F5344CB8AC3E}">
        <p14:creationId xmlns:p14="http://schemas.microsoft.com/office/powerpoint/2010/main" val="406087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562580-FF62-684A-E36B-1236972D8026}"/>
              </a:ext>
            </a:extLst>
          </p:cNvPr>
          <p:cNvSpPr>
            <a:spLocks noGrp="1"/>
          </p:cNvSpPr>
          <p:nvPr>
            <p:ph sz="half" idx="1"/>
          </p:nvPr>
        </p:nvSpPr>
        <p:spPr>
          <a:xfrm>
            <a:off x="71834" y="1656086"/>
            <a:ext cx="2304256" cy="360039"/>
          </a:xfrm>
        </p:spPr>
        <p:txBody>
          <a:bodyPr>
            <a:normAutofit/>
          </a:bodyPr>
          <a:lstStyle/>
          <a:p>
            <a:r>
              <a:rPr lang="en-GB" sz="600" dirty="0"/>
              <a:t>The GNE and YNM shared line  ran through the first arch built through York’s historic walls into a new station. This required an     Act of Parliament, demonstrating the power of the railway lobby</a:t>
            </a:r>
          </a:p>
        </p:txBody>
      </p:sp>
      <p:pic>
        <p:nvPicPr>
          <p:cNvPr id="5" name="Content Placeholder 4">
            <a:extLst>
              <a:ext uri="{FF2B5EF4-FFF2-40B4-BE49-F238E27FC236}">
                <a16:creationId xmlns:a16="http://schemas.microsoft.com/office/drawing/2014/main" id="{6530DBAB-9888-B310-DB58-4D6892A0AE28}"/>
              </a:ext>
            </a:extLst>
          </p:cNvPr>
          <p:cNvPicPr>
            <a:picLocks noGrp="1" noChangeAspect="1"/>
          </p:cNvPicPr>
          <p:nvPr>
            <p:ph sz="half" idx="2"/>
          </p:nvPr>
        </p:nvPicPr>
        <p:blipFill>
          <a:blip r:embed="rId2"/>
          <a:stretch>
            <a:fillRect/>
          </a:stretch>
        </p:blipFill>
        <p:spPr>
          <a:xfrm>
            <a:off x="287858" y="196352"/>
            <a:ext cx="1798122" cy="1464787"/>
          </a:xfrm>
          <a:prstGeom prst="rect">
            <a:avLst/>
          </a:prstGeom>
        </p:spPr>
      </p:pic>
      <p:sp>
        <p:nvSpPr>
          <p:cNvPr id="2" name="TextBox 1">
            <a:extLst>
              <a:ext uri="{FF2B5EF4-FFF2-40B4-BE49-F238E27FC236}">
                <a16:creationId xmlns:a16="http://schemas.microsoft.com/office/drawing/2014/main" id="{A3E9F483-8406-9B17-CA03-5321FF8F2F15}"/>
              </a:ext>
            </a:extLst>
          </p:cNvPr>
          <p:cNvSpPr txBox="1"/>
          <p:nvPr/>
        </p:nvSpPr>
        <p:spPr>
          <a:xfrm>
            <a:off x="719906" y="0"/>
            <a:ext cx="1008112" cy="200055"/>
          </a:xfrm>
          <a:prstGeom prst="rect">
            <a:avLst/>
          </a:prstGeom>
          <a:noFill/>
        </p:spPr>
        <p:txBody>
          <a:bodyPr wrap="square" rtlCol="0">
            <a:spAutoFit/>
          </a:bodyPr>
          <a:lstStyle/>
          <a:p>
            <a:r>
              <a:rPr lang="en-GB" sz="700" dirty="0"/>
              <a:t>Breaching the Walls</a:t>
            </a:r>
          </a:p>
        </p:txBody>
      </p:sp>
    </p:spTree>
    <p:extLst>
      <p:ext uri="{BB962C8B-B14F-4D97-AF65-F5344CB8AC3E}">
        <p14:creationId xmlns:p14="http://schemas.microsoft.com/office/powerpoint/2010/main" val="13048213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15256</TotalTime>
  <Words>2507</Words>
  <Application>Microsoft Office PowerPoint</Application>
  <PresentationFormat>Custom</PresentationFormat>
  <Paragraphs>270</Paragraphs>
  <Slides>58</Slides>
  <Notes>47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58</vt:i4>
      </vt:variant>
    </vt:vector>
  </HeadingPairs>
  <TitlesOfParts>
    <vt:vector size="61" baseType="lpstr">
      <vt:lpstr>Arial</vt:lpstr>
      <vt:lpstr>Calibri</vt:lpstr>
      <vt:lpstr>Office Theme</vt:lpstr>
      <vt:lpstr>183 YEARS OF RAILWAYS IN YORK</vt:lpstr>
      <vt:lpstr>PowerPoint Presentation</vt:lpstr>
      <vt:lpstr>Founding Fathers of the Railways</vt:lpstr>
      <vt:lpstr>Edward Pease</vt:lpstr>
      <vt:lpstr>George Stephenson</vt:lpstr>
      <vt:lpstr>George Hudson</vt:lpstr>
      <vt:lpstr>The Railways arrive in York</vt:lpstr>
      <vt:lpstr>Principal Lines Serving York</vt:lpstr>
      <vt:lpstr>PowerPoint Presentation</vt:lpstr>
      <vt:lpstr>PowerPoint Presentation</vt:lpstr>
      <vt:lpstr>PowerPoint Presentation</vt:lpstr>
      <vt:lpstr>PowerPoint Presentation</vt:lpstr>
      <vt:lpstr>Scarborough Bridge</vt:lpstr>
      <vt:lpstr>The Old Station 1845</vt:lpstr>
      <vt:lpstr>York Railways before 1860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York’ Railway Infrastructure mid-1950s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PERSONAL HIGHLIGHTS 1978 - 1986</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Frank</dc:creator>
  <cp:lastModifiedBy>Peter Huxford</cp:lastModifiedBy>
  <cp:revision>114</cp:revision>
  <dcterms:created xsi:type="dcterms:W3CDTF">2023-09-16T13:00:18Z</dcterms:created>
  <dcterms:modified xsi:type="dcterms:W3CDTF">2023-12-14T16:23:00Z</dcterms:modified>
</cp:coreProperties>
</file>